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9"/>
  </p:notesMasterIdLst>
  <p:sldIdLst>
    <p:sldId id="256" r:id="rId2"/>
    <p:sldId id="257" r:id="rId3"/>
    <p:sldId id="258" r:id="rId4"/>
    <p:sldId id="267" r:id="rId5"/>
    <p:sldId id="2658" r:id="rId6"/>
    <p:sldId id="2659" r:id="rId7"/>
    <p:sldId id="2660" r:id="rId8"/>
    <p:sldId id="260" r:id="rId9"/>
    <p:sldId id="262" r:id="rId10"/>
    <p:sldId id="2665" r:id="rId11"/>
    <p:sldId id="2666" r:id="rId12"/>
    <p:sldId id="261" r:id="rId13"/>
    <p:sldId id="259" r:id="rId14"/>
    <p:sldId id="266" r:id="rId15"/>
    <p:sldId id="2662" r:id="rId16"/>
    <p:sldId id="2664" r:id="rId17"/>
    <p:sldId id="2661" r:id="rId18"/>
    <p:sldId id="2679" r:id="rId19"/>
    <p:sldId id="2680" r:id="rId20"/>
    <p:sldId id="268" r:id="rId21"/>
    <p:sldId id="2656" r:id="rId22"/>
    <p:sldId id="2657" r:id="rId23"/>
    <p:sldId id="269" r:id="rId24"/>
    <p:sldId id="277" r:id="rId25"/>
    <p:sldId id="270" r:id="rId26"/>
    <p:sldId id="284" r:id="rId27"/>
    <p:sldId id="285"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386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14" autoAdjust="0"/>
    <p:restoredTop sz="94660"/>
  </p:normalViewPr>
  <p:slideViewPr>
    <p:cSldViewPr snapToGrid="0">
      <p:cViewPr varScale="1">
        <p:scale>
          <a:sx n="114" d="100"/>
          <a:sy n="114" d="100"/>
        </p:scale>
        <p:origin x="1500" y="1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09159E-C632-4A60-8084-96E75B78F4EF}" type="datetimeFigureOut">
              <a:rPr lang="en-US" smtClean="0"/>
              <a:t>7/5/2021</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685CAD-4A67-420E-9BB6-56D8B4566BEA}" type="slidenum">
              <a:rPr lang="en-US" smtClean="0"/>
              <a:t>‹#›</a:t>
            </a:fld>
            <a:endParaRPr lang="en-US"/>
          </a:p>
        </p:txBody>
      </p:sp>
    </p:spTree>
    <p:extLst>
      <p:ext uri="{BB962C8B-B14F-4D97-AF65-F5344CB8AC3E}">
        <p14:creationId xmlns:p14="http://schemas.microsoft.com/office/powerpoint/2010/main" val="8771503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example on the left is a static PCB design at microwave frequency where different ring resonators will introduce various amplitude and phase distortions at a given projection plane depending on the ring opening angle and the direction. The PCB design dimension is of course too big to be realized on chip, yet Inspired by the PCB design, we implemented a scaled version on a CMOS platform at 0.3 THz. Each of the ring resonators are designed as a ring structure with 8 openings. Each opening is a CMOS transistor properly designed to act as a switching. Of course, at 0.3 THz realizing a good switch requires some tricks. If we look closely, we see those small ring resonators are designed to resonate out the parasitic capacitance. The entire chip is controlled with digital circuit capable of GHz reconfiguration speed. </a:t>
            </a:r>
          </a:p>
          <a:p>
            <a:endParaRPr lang="en-US" dirty="0"/>
          </a:p>
        </p:txBody>
      </p:sp>
      <p:sp>
        <p:nvSpPr>
          <p:cNvPr id="4" name="Slide Number Placeholder 3"/>
          <p:cNvSpPr>
            <a:spLocks noGrp="1"/>
          </p:cNvSpPr>
          <p:nvPr>
            <p:ph type="sldNum" sz="quarter" idx="5"/>
          </p:nvPr>
        </p:nvSpPr>
        <p:spPr/>
        <p:txBody>
          <a:bodyPr/>
          <a:lstStyle/>
          <a:p>
            <a:fld id="{6A6CB9DB-94D6-470B-97C3-22C7D33713C2}" type="slidenum">
              <a:rPr lang="en-US" smtClean="0"/>
              <a:t>18</a:t>
            </a:fld>
            <a:endParaRPr lang="en-US"/>
          </a:p>
        </p:txBody>
      </p:sp>
    </p:spTree>
    <p:extLst>
      <p:ext uri="{BB962C8B-B14F-4D97-AF65-F5344CB8AC3E}">
        <p14:creationId xmlns:p14="http://schemas.microsoft.com/office/powerpoint/2010/main" val="3874690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8559C79-D2B7-458D-9323-29BD3E33E3CB}" type="datetimeFigureOut">
              <a:rPr lang="en-US" smtClean="0"/>
              <a:t>7/5/2021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175810-454A-4F85-9326-9A4A5248D319}" type="slidenum">
              <a:rPr lang="en-US" smtClean="0"/>
              <a:t>‹#›</a:t>
            </a:fld>
            <a:endParaRPr lang="en-US"/>
          </a:p>
        </p:txBody>
      </p:sp>
    </p:spTree>
    <p:extLst>
      <p:ext uri="{BB962C8B-B14F-4D97-AF65-F5344CB8AC3E}">
        <p14:creationId xmlns:p14="http://schemas.microsoft.com/office/powerpoint/2010/main" val="38436227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559C79-D2B7-458D-9323-29BD3E33E3CB}" type="datetimeFigureOut">
              <a:rPr lang="en-US" smtClean="0"/>
              <a:t>7/5/2021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175810-454A-4F85-9326-9A4A5248D319}" type="slidenum">
              <a:rPr lang="en-US" smtClean="0"/>
              <a:t>‹#›</a:t>
            </a:fld>
            <a:endParaRPr lang="en-US"/>
          </a:p>
        </p:txBody>
      </p:sp>
    </p:spTree>
    <p:extLst>
      <p:ext uri="{BB962C8B-B14F-4D97-AF65-F5344CB8AC3E}">
        <p14:creationId xmlns:p14="http://schemas.microsoft.com/office/powerpoint/2010/main" val="27365134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559C79-D2B7-458D-9323-29BD3E33E3CB}" type="datetimeFigureOut">
              <a:rPr lang="en-US" smtClean="0"/>
              <a:t>7/5/2021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175810-454A-4F85-9326-9A4A5248D319}" type="slidenum">
              <a:rPr lang="en-US" smtClean="0"/>
              <a:t>‹#›</a:t>
            </a:fld>
            <a:endParaRPr lang="en-US"/>
          </a:p>
        </p:txBody>
      </p:sp>
    </p:spTree>
    <p:extLst>
      <p:ext uri="{BB962C8B-B14F-4D97-AF65-F5344CB8AC3E}">
        <p14:creationId xmlns:p14="http://schemas.microsoft.com/office/powerpoint/2010/main" val="5329885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8559C79-D2B7-458D-9323-29BD3E33E3CB}" type="datetimeFigureOut">
              <a:rPr lang="en-US" smtClean="0"/>
              <a:t>7/5/2021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175810-454A-4F85-9326-9A4A5248D319}" type="slidenum">
              <a:rPr lang="en-US" smtClean="0"/>
              <a:t>‹#›</a:t>
            </a:fld>
            <a:endParaRPr lang="en-US"/>
          </a:p>
        </p:txBody>
      </p:sp>
    </p:spTree>
    <p:extLst>
      <p:ext uri="{BB962C8B-B14F-4D97-AF65-F5344CB8AC3E}">
        <p14:creationId xmlns:p14="http://schemas.microsoft.com/office/powerpoint/2010/main" val="3669819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559C79-D2B7-458D-9323-29BD3E33E3CB}" type="datetimeFigureOut">
              <a:rPr lang="en-US" smtClean="0"/>
              <a:t>7/5/2021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6175810-454A-4F85-9326-9A4A5248D319}" type="slidenum">
              <a:rPr lang="en-US" smtClean="0"/>
              <a:t>‹#›</a:t>
            </a:fld>
            <a:endParaRPr lang="en-US"/>
          </a:p>
        </p:txBody>
      </p:sp>
    </p:spTree>
    <p:extLst>
      <p:ext uri="{BB962C8B-B14F-4D97-AF65-F5344CB8AC3E}">
        <p14:creationId xmlns:p14="http://schemas.microsoft.com/office/powerpoint/2010/main" val="1674458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8559C79-D2B7-458D-9323-29BD3E33E3CB}" type="datetimeFigureOut">
              <a:rPr lang="en-US" smtClean="0"/>
              <a:t>7/5/2021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175810-454A-4F85-9326-9A4A5248D319}" type="slidenum">
              <a:rPr lang="en-US" smtClean="0"/>
              <a:t>‹#›</a:t>
            </a:fld>
            <a:endParaRPr lang="en-US"/>
          </a:p>
        </p:txBody>
      </p:sp>
    </p:spTree>
    <p:extLst>
      <p:ext uri="{BB962C8B-B14F-4D97-AF65-F5344CB8AC3E}">
        <p14:creationId xmlns:p14="http://schemas.microsoft.com/office/powerpoint/2010/main" val="20388958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8559C79-D2B7-458D-9323-29BD3E33E3CB}" type="datetimeFigureOut">
              <a:rPr lang="en-US" smtClean="0"/>
              <a:t>7/5/2021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6175810-454A-4F85-9326-9A4A5248D319}" type="slidenum">
              <a:rPr lang="en-US" smtClean="0"/>
              <a:t>‹#›</a:t>
            </a:fld>
            <a:endParaRPr lang="en-US"/>
          </a:p>
        </p:txBody>
      </p:sp>
    </p:spTree>
    <p:extLst>
      <p:ext uri="{BB962C8B-B14F-4D97-AF65-F5344CB8AC3E}">
        <p14:creationId xmlns:p14="http://schemas.microsoft.com/office/powerpoint/2010/main" val="22853440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559C79-D2B7-458D-9323-29BD3E33E3CB}" type="datetimeFigureOut">
              <a:rPr lang="en-US" smtClean="0"/>
              <a:t>7/5/2021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6175810-454A-4F85-9326-9A4A5248D319}" type="slidenum">
              <a:rPr lang="en-US" smtClean="0"/>
              <a:t>‹#›</a:t>
            </a:fld>
            <a:endParaRPr lang="en-US"/>
          </a:p>
        </p:txBody>
      </p:sp>
    </p:spTree>
    <p:extLst>
      <p:ext uri="{BB962C8B-B14F-4D97-AF65-F5344CB8AC3E}">
        <p14:creationId xmlns:p14="http://schemas.microsoft.com/office/powerpoint/2010/main" val="1034371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8559C79-D2B7-458D-9323-29BD3E33E3CB}" type="datetimeFigureOut">
              <a:rPr lang="en-US" smtClean="0"/>
              <a:t>7/5/2021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6175810-454A-4F85-9326-9A4A5248D319}" type="slidenum">
              <a:rPr lang="en-US" smtClean="0"/>
              <a:t>‹#›</a:t>
            </a:fld>
            <a:endParaRPr lang="en-US"/>
          </a:p>
        </p:txBody>
      </p:sp>
    </p:spTree>
    <p:extLst>
      <p:ext uri="{BB962C8B-B14F-4D97-AF65-F5344CB8AC3E}">
        <p14:creationId xmlns:p14="http://schemas.microsoft.com/office/powerpoint/2010/main" val="42543922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8559C79-D2B7-458D-9323-29BD3E33E3CB}" type="datetimeFigureOut">
              <a:rPr lang="en-US" smtClean="0"/>
              <a:t>7/5/2021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175810-454A-4F85-9326-9A4A5248D319}" type="slidenum">
              <a:rPr lang="en-US" smtClean="0"/>
              <a:t>‹#›</a:t>
            </a:fld>
            <a:endParaRPr lang="en-US"/>
          </a:p>
        </p:txBody>
      </p:sp>
    </p:spTree>
    <p:extLst>
      <p:ext uri="{BB962C8B-B14F-4D97-AF65-F5344CB8AC3E}">
        <p14:creationId xmlns:p14="http://schemas.microsoft.com/office/powerpoint/2010/main" val="38940954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8559C79-D2B7-458D-9323-29BD3E33E3CB}" type="datetimeFigureOut">
              <a:rPr lang="en-US" smtClean="0"/>
              <a:t>7/5/2021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6175810-454A-4F85-9326-9A4A5248D319}" type="slidenum">
              <a:rPr lang="en-US" smtClean="0"/>
              <a:t>‹#›</a:t>
            </a:fld>
            <a:endParaRPr lang="en-US"/>
          </a:p>
        </p:txBody>
      </p:sp>
    </p:spTree>
    <p:extLst>
      <p:ext uri="{BB962C8B-B14F-4D97-AF65-F5344CB8AC3E}">
        <p14:creationId xmlns:p14="http://schemas.microsoft.com/office/powerpoint/2010/main" val="548278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8559C79-D2B7-458D-9323-29BD3E33E3CB}" type="datetimeFigureOut">
              <a:rPr lang="en-US" smtClean="0"/>
              <a:t>7/5/2021</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6175810-454A-4F85-9326-9A4A5248D319}" type="slidenum">
              <a:rPr lang="en-US" smtClean="0"/>
              <a:t>‹#›</a:t>
            </a:fld>
            <a:endParaRPr lang="en-US"/>
          </a:p>
        </p:txBody>
      </p:sp>
    </p:spTree>
    <p:extLst>
      <p:ext uri="{BB962C8B-B14F-4D97-AF65-F5344CB8AC3E}">
        <p14:creationId xmlns:p14="http://schemas.microsoft.com/office/powerpoint/2010/main" val="179644808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4AEB71B-93C9-4776-B52E-3F3CD87A9A09}"/>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7" name="TextBox 6">
            <a:extLst>
              <a:ext uri="{FF2B5EF4-FFF2-40B4-BE49-F238E27FC236}">
                <a16:creationId xmlns:a16="http://schemas.microsoft.com/office/drawing/2014/main" id="{A6212000-D3B1-4565-9ADB-0F5A19059744}"/>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1</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8" name="Straight Connector 7">
            <a:extLst>
              <a:ext uri="{FF2B5EF4-FFF2-40B4-BE49-F238E27FC236}">
                <a16:creationId xmlns:a16="http://schemas.microsoft.com/office/drawing/2014/main" id="{846544B7-2763-4B55-BC51-0F186CA06AF0}"/>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15D53E4-880E-4304-9AB5-4F188B78E4AB}"/>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智能 </a:t>
            </a:r>
            <a:r>
              <a:rPr lang="en-US" altLang="zh-CN"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a:t>
            </a:r>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反射</a:t>
            </a:r>
            <a:r>
              <a:rPr lang="en-US" altLang="zh-CN"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 </a:t>
            </a:r>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表面的用途</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12" name="TextBox 11">
            <a:extLst>
              <a:ext uri="{FF2B5EF4-FFF2-40B4-BE49-F238E27FC236}">
                <a16:creationId xmlns:a16="http://schemas.microsoft.com/office/drawing/2014/main" id="{557A60CD-C483-4921-B0E1-68C9484E7E13}"/>
              </a:ext>
            </a:extLst>
          </p:cNvPr>
          <p:cNvSpPr txBox="1"/>
          <p:nvPr/>
        </p:nvSpPr>
        <p:spPr>
          <a:xfrm>
            <a:off x="4710805" y="1603589"/>
            <a:ext cx="3605802" cy="2645981"/>
          </a:xfrm>
          <a:prstGeom prst="rect">
            <a:avLst/>
          </a:prstGeom>
          <a:noFill/>
        </p:spPr>
        <p:txBody>
          <a:bodyPr wrap="square">
            <a:spAutoFit/>
          </a:bodyPr>
          <a:lstStyle/>
          <a:p>
            <a:pPr>
              <a:lnSpc>
                <a:spcPct val="150000"/>
              </a:lnSpc>
            </a:pPr>
            <a:r>
              <a:rPr lang="zh-CN" altLang="en-US" b="1" spc="-113" dirty="0">
                <a:solidFill>
                  <a:schemeClr val="tx1">
                    <a:lumMod val="75000"/>
                    <a:lumOff val="25000"/>
                  </a:schemeClr>
                </a:solidFill>
                <a:latin typeface="+mn-ea"/>
              </a:rPr>
              <a:t>智能反射表面的应用场景包含了：</a:t>
            </a:r>
            <a:endParaRPr lang="en-US" altLang="zh-CN" b="1" spc="-113" dirty="0">
              <a:solidFill>
                <a:schemeClr val="tx1">
                  <a:lumMod val="75000"/>
                  <a:lumOff val="25000"/>
                </a:schemeClr>
              </a:solidFill>
              <a:latin typeface="+mn-ea"/>
            </a:endParaRPr>
          </a:p>
          <a:p>
            <a:pPr marL="285750" indent="-285750">
              <a:lnSpc>
                <a:spcPct val="200000"/>
              </a:lnSpc>
              <a:buFont typeface="Arial" panose="020B0604020202020204" pitchFamily="34" charset="0"/>
              <a:buChar char="•"/>
            </a:pPr>
            <a:r>
              <a:rPr lang="zh-CN" altLang="en-US" b="1" spc="-113" dirty="0">
                <a:solidFill>
                  <a:schemeClr val="tx1">
                    <a:lumMod val="75000"/>
                    <a:lumOff val="25000"/>
                  </a:schemeClr>
                </a:solidFill>
                <a:latin typeface="+mn-ea"/>
              </a:rPr>
              <a:t>死区中继以拓展毫米波覆盖范围</a:t>
            </a:r>
            <a:endParaRPr lang="en-US" altLang="zh-CN" b="1" spc="-113" dirty="0">
              <a:solidFill>
                <a:schemeClr val="tx1">
                  <a:lumMod val="75000"/>
                  <a:lumOff val="25000"/>
                </a:schemeClr>
              </a:solidFill>
              <a:latin typeface="+mn-ea"/>
            </a:endParaRPr>
          </a:p>
          <a:p>
            <a:pPr marL="285750" indent="-285750">
              <a:lnSpc>
                <a:spcPct val="200000"/>
              </a:lnSpc>
              <a:buFont typeface="Arial" panose="020B0604020202020204" pitchFamily="34" charset="0"/>
              <a:buChar char="•"/>
            </a:pPr>
            <a:r>
              <a:rPr lang="zh-CN" altLang="en-US" b="1" spc="-113" dirty="0">
                <a:solidFill>
                  <a:schemeClr val="tx1">
                    <a:lumMod val="75000"/>
                    <a:lumOff val="25000"/>
                  </a:schemeClr>
                </a:solidFill>
                <a:latin typeface="+mn-ea"/>
              </a:rPr>
              <a:t>物理层安全应用</a:t>
            </a:r>
            <a:endParaRPr lang="en-US" altLang="zh-CN" b="1" spc="-113" dirty="0">
              <a:solidFill>
                <a:schemeClr val="tx1">
                  <a:lumMod val="75000"/>
                  <a:lumOff val="25000"/>
                </a:schemeClr>
              </a:solidFill>
              <a:latin typeface="+mn-ea"/>
            </a:endParaRPr>
          </a:p>
          <a:p>
            <a:pPr marL="285750" indent="-285750">
              <a:lnSpc>
                <a:spcPct val="200000"/>
              </a:lnSpc>
              <a:buFont typeface="Arial" panose="020B0604020202020204" pitchFamily="34" charset="0"/>
              <a:buChar char="•"/>
            </a:pPr>
            <a:r>
              <a:rPr lang="zh-CN" altLang="en-US" b="1" spc="-113" dirty="0">
                <a:solidFill>
                  <a:schemeClr val="tx1">
                    <a:lumMod val="75000"/>
                    <a:lumOff val="25000"/>
                  </a:schemeClr>
                </a:solidFill>
                <a:latin typeface="+mn-ea"/>
              </a:rPr>
              <a:t>抑制干扰实现低功率传输</a:t>
            </a:r>
            <a:endParaRPr lang="en-US" altLang="zh-CN" b="1" spc="-113" dirty="0">
              <a:solidFill>
                <a:schemeClr val="tx1">
                  <a:lumMod val="75000"/>
                  <a:lumOff val="25000"/>
                </a:schemeClr>
              </a:solidFill>
              <a:latin typeface="+mn-ea"/>
            </a:endParaRPr>
          </a:p>
          <a:p>
            <a:pPr marL="285750" indent="-285750">
              <a:lnSpc>
                <a:spcPct val="200000"/>
              </a:lnSpc>
              <a:buFont typeface="Arial" panose="020B0604020202020204" pitchFamily="34" charset="0"/>
              <a:buChar char="•"/>
            </a:pPr>
            <a:r>
              <a:rPr lang="zh-CN" altLang="en-US" b="1" spc="-113" dirty="0">
                <a:solidFill>
                  <a:schemeClr val="tx1">
                    <a:lumMod val="75000"/>
                    <a:lumOff val="25000"/>
                  </a:schemeClr>
                </a:solidFill>
                <a:latin typeface="+mn-ea"/>
              </a:rPr>
              <a:t>通过</a:t>
            </a:r>
            <a:r>
              <a:rPr lang="en-US" altLang="zh-CN" b="1" spc="-113" dirty="0">
                <a:solidFill>
                  <a:schemeClr val="tx1">
                    <a:lumMod val="75000"/>
                    <a:lumOff val="25000"/>
                  </a:schemeClr>
                </a:solidFill>
                <a:latin typeface="+mn-ea"/>
              </a:rPr>
              <a:t>IRS</a:t>
            </a:r>
            <a:r>
              <a:rPr lang="zh-CN" altLang="en-US" b="1" spc="-113" dirty="0">
                <a:solidFill>
                  <a:schemeClr val="tx1">
                    <a:lumMod val="75000"/>
                    <a:lumOff val="25000"/>
                  </a:schemeClr>
                </a:solidFill>
                <a:latin typeface="+mn-ea"/>
              </a:rPr>
              <a:t>的大孔径实现高增益</a:t>
            </a:r>
            <a:endParaRPr lang="en-US" altLang="zh-CN" b="1" spc="-113" dirty="0">
              <a:solidFill>
                <a:schemeClr val="tx1">
                  <a:lumMod val="75000"/>
                  <a:lumOff val="25000"/>
                </a:schemeClr>
              </a:solidFill>
              <a:latin typeface="+mn-ea"/>
            </a:endParaRPr>
          </a:p>
        </p:txBody>
      </p:sp>
      <p:pic>
        <p:nvPicPr>
          <p:cNvPr id="14" name="Picture 13">
            <a:extLst>
              <a:ext uri="{FF2B5EF4-FFF2-40B4-BE49-F238E27FC236}">
                <a16:creationId xmlns:a16="http://schemas.microsoft.com/office/drawing/2014/main" id="{2B6A8446-2864-49C2-A9F9-DE32298D9D37}"/>
              </a:ext>
            </a:extLst>
          </p:cNvPr>
          <p:cNvPicPr>
            <a:picLocks noChangeAspect="1"/>
          </p:cNvPicPr>
          <p:nvPr/>
        </p:nvPicPr>
        <p:blipFill rotWithShape="1">
          <a:blip r:embed="rId2"/>
          <a:srcRect b="7099"/>
          <a:stretch/>
        </p:blipFill>
        <p:spPr>
          <a:xfrm>
            <a:off x="827393" y="2243562"/>
            <a:ext cx="3098049" cy="3304347"/>
          </a:xfrm>
          <a:prstGeom prst="rect">
            <a:avLst/>
          </a:prstGeom>
        </p:spPr>
      </p:pic>
      <p:sp>
        <p:nvSpPr>
          <p:cNvPr id="16" name="TextBox 15">
            <a:extLst>
              <a:ext uri="{FF2B5EF4-FFF2-40B4-BE49-F238E27FC236}">
                <a16:creationId xmlns:a16="http://schemas.microsoft.com/office/drawing/2014/main" id="{3C71D572-EE2F-4364-B18A-824C1BEDA7CF}"/>
              </a:ext>
            </a:extLst>
          </p:cNvPr>
          <p:cNvSpPr txBox="1"/>
          <p:nvPr/>
        </p:nvSpPr>
        <p:spPr>
          <a:xfrm>
            <a:off x="667368" y="5968701"/>
            <a:ext cx="7809264" cy="461665"/>
          </a:xfrm>
          <a:prstGeom prst="rect">
            <a:avLst/>
          </a:prstGeom>
          <a:noFill/>
        </p:spPr>
        <p:txBody>
          <a:bodyPr wrap="square">
            <a:spAutoFit/>
          </a:bodyPr>
          <a:lstStyle/>
          <a:p>
            <a:r>
              <a:rPr lang="en-US" sz="1200" b="0" i="0" dirty="0">
                <a:solidFill>
                  <a:srgbClr val="333333"/>
                </a:solidFill>
                <a:effectLst/>
                <a:latin typeface="Arial" panose="020B0604020202020204" pitchFamily="34" charset="0"/>
              </a:rPr>
              <a:t>Q. Wu and R. Zhang, "Towards Smart and Reconfigurable Environment: Intelligent Reflecting Surface Aided Wireless Network," in </a:t>
            </a:r>
            <a:r>
              <a:rPr lang="en-US" sz="1200" b="0" i="1" dirty="0">
                <a:solidFill>
                  <a:srgbClr val="333333"/>
                </a:solidFill>
                <a:effectLst/>
                <a:latin typeface="Arial" panose="020B0604020202020204" pitchFamily="34" charset="0"/>
              </a:rPr>
              <a:t>IEEE Communications Magazine</a:t>
            </a:r>
            <a:r>
              <a:rPr lang="en-US" sz="1200" b="0" i="0" dirty="0">
                <a:solidFill>
                  <a:srgbClr val="333333"/>
                </a:solidFill>
                <a:effectLst/>
                <a:latin typeface="Arial" panose="020B0604020202020204" pitchFamily="34" charset="0"/>
              </a:rPr>
              <a:t>, vol. 58, no. 1, pp. 106-112, January 2020, </a:t>
            </a:r>
            <a:endParaRPr lang="en-US" sz="1200" dirty="0"/>
          </a:p>
        </p:txBody>
      </p:sp>
      <p:sp>
        <p:nvSpPr>
          <p:cNvPr id="19" name="Rectangle 18">
            <a:extLst>
              <a:ext uri="{FF2B5EF4-FFF2-40B4-BE49-F238E27FC236}">
                <a16:creationId xmlns:a16="http://schemas.microsoft.com/office/drawing/2014/main" id="{644847EC-6588-4A3F-8268-450787FF5CFA}"/>
              </a:ext>
            </a:extLst>
          </p:cNvPr>
          <p:cNvSpPr/>
          <p:nvPr/>
        </p:nvSpPr>
        <p:spPr>
          <a:xfrm>
            <a:off x="551580" y="1763773"/>
            <a:ext cx="3666619" cy="353730"/>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solidFill>
                  <a:schemeClr val="bg1"/>
                </a:solidFill>
              </a:rPr>
              <a:t>死区中继：通过</a:t>
            </a:r>
            <a:r>
              <a:rPr lang="en-US" altLang="zh-CN" b="1" dirty="0">
                <a:solidFill>
                  <a:schemeClr val="bg1"/>
                </a:solidFill>
              </a:rPr>
              <a:t>IRS</a:t>
            </a:r>
            <a:r>
              <a:rPr lang="zh-CN" altLang="en-US" b="1" dirty="0">
                <a:solidFill>
                  <a:schemeClr val="bg1"/>
                </a:solidFill>
              </a:rPr>
              <a:t>实现穿墙</a:t>
            </a:r>
            <a:endParaRPr lang="en-US" b="1" dirty="0">
              <a:solidFill>
                <a:schemeClr val="bg1"/>
              </a:solidFill>
            </a:endParaRPr>
          </a:p>
        </p:txBody>
      </p:sp>
      <p:sp>
        <p:nvSpPr>
          <p:cNvPr id="20" name="Rectangle 28">
            <a:extLst>
              <a:ext uri="{FF2B5EF4-FFF2-40B4-BE49-F238E27FC236}">
                <a16:creationId xmlns:a16="http://schemas.microsoft.com/office/drawing/2014/main" id="{D018709F-5D2E-4E17-BA7A-6DBC015244F0}"/>
              </a:ext>
            </a:extLst>
          </p:cNvPr>
          <p:cNvSpPr/>
          <p:nvPr/>
        </p:nvSpPr>
        <p:spPr>
          <a:xfrm>
            <a:off x="551580" y="1773071"/>
            <a:ext cx="3666619" cy="3900898"/>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Montserrat" panose="00000500000000000000" pitchFamily="2" charset="0"/>
            </a:endParaRPr>
          </a:p>
        </p:txBody>
      </p:sp>
    </p:spTree>
    <p:extLst>
      <p:ext uri="{BB962C8B-B14F-4D97-AF65-F5344CB8AC3E}">
        <p14:creationId xmlns:p14="http://schemas.microsoft.com/office/powerpoint/2010/main" val="900794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DBADA46-1781-48CB-979C-74471C18CCFE}"/>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5" name="TextBox 4">
            <a:extLst>
              <a:ext uri="{FF2B5EF4-FFF2-40B4-BE49-F238E27FC236}">
                <a16:creationId xmlns:a16="http://schemas.microsoft.com/office/drawing/2014/main" id="{0805CBD1-879E-4E31-AD80-79D53165072D}"/>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10</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10" name="Straight Connector 9">
            <a:extLst>
              <a:ext uri="{FF2B5EF4-FFF2-40B4-BE49-F238E27FC236}">
                <a16:creationId xmlns:a16="http://schemas.microsoft.com/office/drawing/2014/main" id="{C1F57111-F760-46E1-A89E-5D57FB5AC776}"/>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6043179-EACE-4B2A-8861-36C59C9CFB52}"/>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可调 </a:t>
            </a:r>
            <a:r>
              <a:rPr lang="en-US" altLang="zh-CN"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(active) </a:t>
            </a:r>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单元的设计</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13" name="文本框 7">
            <a:extLst>
              <a:ext uri="{FF2B5EF4-FFF2-40B4-BE49-F238E27FC236}">
                <a16:creationId xmlns:a16="http://schemas.microsoft.com/office/drawing/2014/main" id="{BE9C8634-58FF-4E88-AC62-0383362C33FF}"/>
              </a:ext>
            </a:extLst>
          </p:cNvPr>
          <p:cNvSpPr txBox="1"/>
          <p:nvPr/>
        </p:nvSpPr>
        <p:spPr>
          <a:xfrm>
            <a:off x="733448" y="1732267"/>
            <a:ext cx="7949079" cy="378943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t>可调的元件主要包含了：</a:t>
            </a:r>
            <a:endParaRPr lang="en-US" altLang="zh-CN" dirty="0"/>
          </a:p>
          <a:p>
            <a:pPr marL="742950" lvl="1" indent="-285750">
              <a:lnSpc>
                <a:spcPct val="150000"/>
              </a:lnSpc>
              <a:buFont typeface="Arial" panose="020B0604020202020204" pitchFamily="34" charset="0"/>
              <a:buChar char="•"/>
            </a:pPr>
            <a:r>
              <a:rPr lang="zh-CN" altLang="en-US" dirty="0"/>
              <a:t>低频的</a:t>
            </a:r>
            <a:r>
              <a:rPr lang="en-US" altLang="zh-CN" dirty="0"/>
              <a:t>pin </a:t>
            </a:r>
            <a:r>
              <a:rPr lang="zh-CN" altLang="en-US" dirty="0"/>
              <a:t>二极管</a:t>
            </a:r>
            <a:endParaRPr lang="en-US" altLang="zh-CN" dirty="0"/>
          </a:p>
          <a:p>
            <a:pPr marL="742950" lvl="1" indent="-285750">
              <a:lnSpc>
                <a:spcPct val="150000"/>
              </a:lnSpc>
              <a:buFont typeface="Arial" panose="020B0604020202020204" pitchFamily="34" charset="0"/>
              <a:buChar char="•"/>
            </a:pPr>
            <a:r>
              <a:rPr lang="zh-CN" altLang="en-US" dirty="0"/>
              <a:t>毫米波与太赫兹频率的毫米波开关，如硅基、石墨烯等</a:t>
            </a:r>
            <a:endParaRPr lang="en-US" altLang="zh-CN" dirty="0"/>
          </a:p>
          <a:p>
            <a:pPr marL="742950" lvl="1" indent="-285750">
              <a:lnSpc>
                <a:spcPct val="150000"/>
              </a:lnSpc>
              <a:buFont typeface="Arial" panose="020B0604020202020204" pitchFamily="34" charset="0"/>
              <a:buChar char="•"/>
            </a:pPr>
            <a:r>
              <a:rPr lang="zh-CN" altLang="en-US" dirty="0"/>
              <a:t>光波段则多采用液晶</a:t>
            </a:r>
            <a:endParaRPr lang="en-US" altLang="zh-CN" dirty="0"/>
          </a:p>
          <a:p>
            <a:pPr marL="742950" lvl="1" indent="-285750">
              <a:lnSpc>
                <a:spcPct val="150000"/>
              </a:lnSpc>
              <a:buFont typeface="Arial" panose="020B0604020202020204" pitchFamily="34" charset="0"/>
              <a:buChar char="•"/>
            </a:pPr>
            <a:r>
              <a:rPr lang="zh-CN" altLang="en-US" dirty="0"/>
              <a:t>也可采用 铌酸锂等晶体</a:t>
            </a:r>
            <a:endParaRPr lang="en-US" altLang="zh-CN" dirty="0"/>
          </a:p>
          <a:p>
            <a:pPr marL="285750" indent="-285750">
              <a:lnSpc>
                <a:spcPct val="150000"/>
              </a:lnSpc>
              <a:buFont typeface="Arial" panose="020B0604020202020204" pitchFamily="34" charset="0"/>
              <a:buChar char="•"/>
            </a:pPr>
            <a:r>
              <a:rPr lang="zh-CN" altLang="en-US" dirty="0"/>
              <a:t>重点在于高频的插入损耗有多大、以及调制的速度与带宽</a:t>
            </a:r>
            <a:endParaRPr lang="en-US" altLang="zh-CN" dirty="0"/>
          </a:p>
          <a:p>
            <a:pPr marL="285750" indent="-285750">
              <a:lnSpc>
                <a:spcPct val="150000"/>
              </a:lnSpc>
              <a:buFont typeface="Arial" panose="020B0604020202020204" pitchFamily="34" charset="0"/>
              <a:buChar char="•"/>
            </a:pPr>
            <a:r>
              <a:rPr lang="zh-CN" altLang="en-US" dirty="0"/>
              <a:t>可采用的开关结构有：</a:t>
            </a:r>
            <a:endParaRPr lang="en-US" altLang="zh-CN" dirty="0"/>
          </a:p>
          <a:p>
            <a:pPr marL="742950" lvl="1" indent="-285750">
              <a:lnSpc>
                <a:spcPct val="150000"/>
              </a:lnSpc>
              <a:buFont typeface="Arial" panose="020B0604020202020204" pitchFamily="34" charset="0"/>
              <a:buChar char="•"/>
            </a:pPr>
            <a:r>
              <a:rPr lang="zh-CN" altLang="en-US" dirty="0"/>
              <a:t>串联型</a:t>
            </a:r>
            <a:endParaRPr lang="en-US" altLang="zh-CN" dirty="0"/>
          </a:p>
          <a:p>
            <a:pPr marL="742950" lvl="1" indent="-285750">
              <a:lnSpc>
                <a:spcPct val="150000"/>
              </a:lnSpc>
              <a:buFont typeface="Arial" panose="020B0604020202020204" pitchFamily="34" charset="0"/>
              <a:buChar char="•"/>
            </a:pPr>
            <a:r>
              <a:rPr lang="zh-CN" altLang="en-US" dirty="0"/>
              <a:t>并联接地型</a:t>
            </a:r>
            <a:endParaRPr lang="en-US" altLang="zh-CN" dirty="0"/>
          </a:p>
        </p:txBody>
      </p:sp>
    </p:spTree>
    <p:extLst>
      <p:ext uri="{BB962C8B-B14F-4D97-AF65-F5344CB8AC3E}">
        <p14:creationId xmlns:p14="http://schemas.microsoft.com/office/powerpoint/2010/main" val="4535135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99ECE6A-618F-41BA-9ECC-F51EA402C927}"/>
              </a:ext>
            </a:extLst>
          </p:cNvPr>
          <p:cNvPicPr>
            <a:picLocks noChangeAspect="1"/>
          </p:cNvPicPr>
          <p:nvPr/>
        </p:nvPicPr>
        <p:blipFill>
          <a:blip r:embed="rId2"/>
          <a:stretch>
            <a:fillRect/>
          </a:stretch>
        </p:blipFill>
        <p:spPr>
          <a:xfrm>
            <a:off x="847289" y="1581978"/>
            <a:ext cx="6107184" cy="4164553"/>
          </a:xfrm>
          <a:prstGeom prst="rect">
            <a:avLst/>
          </a:prstGeom>
        </p:spPr>
      </p:pic>
      <p:sp>
        <p:nvSpPr>
          <p:cNvPr id="6" name="Rectangle 5">
            <a:extLst>
              <a:ext uri="{FF2B5EF4-FFF2-40B4-BE49-F238E27FC236}">
                <a16:creationId xmlns:a16="http://schemas.microsoft.com/office/drawing/2014/main" id="{374FBFDD-A16D-47DE-A6AE-2F8FE8FBA04B}"/>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7" name="TextBox 6">
            <a:extLst>
              <a:ext uri="{FF2B5EF4-FFF2-40B4-BE49-F238E27FC236}">
                <a16:creationId xmlns:a16="http://schemas.microsoft.com/office/drawing/2014/main" id="{90BB2BCE-3EE8-4ADC-86A3-6FE620D27A17}"/>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11</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8" name="Straight Connector 7">
            <a:extLst>
              <a:ext uri="{FF2B5EF4-FFF2-40B4-BE49-F238E27FC236}">
                <a16:creationId xmlns:a16="http://schemas.microsoft.com/office/drawing/2014/main" id="{55ADD661-1A4A-4419-9DD7-37DDABED271A}"/>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59B55FAC-66C7-494C-A13F-09D538030A3B}"/>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可调 </a:t>
            </a:r>
            <a:r>
              <a:rPr lang="en-US" altLang="zh-CN"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(active) </a:t>
            </a:r>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单元的设计</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11" name="TextBox 10">
            <a:extLst>
              <a:ext uri="{FF2B5EF4-FFF2-40B4-BE49-F238E27FC236}">
                <a16:creationId xmlns:a16="http://schemas.microsoft.com/office/drawing/2014/main" id="{82F41E6A-8916-40FB-AA82-32AEC4EF352A}"/>
              </a:ext>
            </a:extLst>
          </p:cNvPr>
          <p:cNvSpPr txBox="1"/>
          <p:nvPr/>
        </p:nvSpPr>
        <p:spPr>
          <a:xfrm>
            <a:off x="847288" y="5968701"/>
            <a:ext cx="7784983" cy="461665"/>
          </a:xfrm>
          <a:prstGeom prst="rect">
            <a:avLst/>
          </a:prstGeom>
          <a:noFill/>
        </p:spPr>
        <p:txBody>
          <a:bodyPr wrap="square">
            <a:spAutoFit/>
          </a:bodyPr>
          <a:lstStyle/>
          <a:p>
            <a:r>
              <a:rPr lang="en-US" sz="1200" dirty="0">
                <a:solidFill>
                  <a:srgbClr val="333333"/>
                </a:solidFill>
                <a:latin typeface="Arial" panose="020B0604020202020204" pitchFamily="34" charset="0"/>
              </a:rPr>
              <a:t>He, </a:t>
            </a:r>
            <a:r>
              <a:rPr lang="en-US" sz="1200" dirty="0" err="1">
                <a:solidFill>
                  <a:srgbClr val="333333"/>
                </a:solidFill>
                <a:latin typeface="Arial" panose="020B0604020202020204" pitchFamily="34" charset="0"/>
              </a:rPr>
              <a:t>Qiong</a:t>
            </a:r>
            <a:r>
              <a:rPr lang="en-US" sz="1200" dirty="0">
                <a:solidFill>
                  <a:srgbClr val="333333"/>
                </a:solidFill>
                <a:latin typeface="Arial" panose="020B0604020202020204" pitchFamily="34" charset="0"/>
              </a:rPr>
              <a:t>, </a:t>
            </a:r>
            <a:r>
              <a:rPr lang="en-US" sz="1200" dirty="0" err="1">
                <a:solidFill>
                  <a:srgbClr val="333333"/>
                </a:solidFill>
                <a:latin typeface="Arial" panose="020B0604020202020204" pitchFamily="34" charset="0"/>
              </a:rPr>
              <a:t>Shulin</a:t>
            </a:r>
            <a:r>
              <a:rPr lang="en-US" sz="1200" dirty="0">
                <a:solidFill>
                  <a:srgbClr val="333333"/>
                </a:solidFill>
                <a:latin typeface="Arial" panose="020B0604020202020204" pitchFamily="34" charset="0"/>
              </a:rPr>
              <a:t> Sun, and Lei Zhou. "Tunable/reconfigurable </a:t>
            </a:r>
            <a:r>
              <a:rPr lang="en-US" sz="1200" dirty="0" err="1">
                <a:solidFill>
                  <a:srgbClr val="333333"/>
                </a:solidFill>
                <a:latin typeface="Arial" panose="020B0604020202020204" pitchFamily="34" charset="0"/>
              </a:rPr>
              <a:t>metasurfaces</a:t>
            </a:r>
            <a:r>
              <a:rPr lang="en-US" sz="1200" dirty="0">
                <a:solidFill>
                  <a:srgbClr val="333333"/>
                </a:solidFill>
                <a:latin typeface="Arial" panose="020B0604020202020204" pitchFamily="34" charset="0"/>
              </a:rPr>
              <a:t>: physics and applications." Research 2019.</a:t>
            </a:r>
          </a:p>
        </p:txBody>
      </p:sp>
    </p:spTree>
    <p:extLst>
      <p:ext uri="{BB962C8B-B14F-4D97-AF65-F5344CB8AC3E}">
        <p14:creationId xmlns:p14="http://schemas.microsoft.com/office/powerpoint/2010/main" val="19486619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8CF95639-C3D2-4DA4-9B2C-262FC829CCEA}"/>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5" name="TextBox 4">
            <a:extLst>
              <a:ext uri="{FF2B5EF4-FFF2-40B4-BE49-F238E27FC236}">
                <a16:creationId xmlns:a16="http://schemas.microsoft.com/office/drawing/2014/main" id="{E59EBBE8-8498-4035-BF74-1F554DD7FEC9}"/>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12</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6" name="Straight Connector 5">
            <a:extLst>
              <a:ext uri="{FF2B5EF4-FFF2-40B4-BE49-F238E27FC236}">
                <a16:creationId xmlns:a16="http://schemas.microsoft.com/office/drawing/2014/main" id="{F53E81AC-D8F9-4E55-9FA4-C26B70C0AC12}"/>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D87E25C-3A21-4E91-82CF-1E4AA3880BA3}"/>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单元的设计</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9" name="TextBox 8">
            <a:extLst>
              <a:ext uri="{FF2B5EF4-FFF2-40B4-BE49-F238E27FC236}">
                <a16:creationId xmlns:a16="http://schemas.microsoft.com/office/drawing/2014/main" id="{80A47B30-849F-47DE-AD74-72B23EAF819A}"/>
              </a:ext>
            </a:extLst>
          </p:cNvPr>
          <p:cNvSpPr txBox="1"/>
          <p:nvPr/>
        </p:nvSpPr>
        <p:spPr>
          <a:xfrm>
            <a:off x="847289" y="5636120"/>
            <a:ext cx="7025780" cy="646331"/>
          </a:xfrm>
          <a:prstGeom prst="rect">
            <a:avLst/>
          </a:prstGeom>
          <a:noFill/>
        </p:spPr>
        <p:txBody>
          <a:bodyPr wrap="square">
            <a:spAutoFit/>
          </a:bodyPr>
          <a:lstStyle/>
          <a:p>
            <a:r>
              <a:rPr lang="en-US" sz="1200" dirty="0">
                <a:solidFill>
                  <a:srgbClr val="333333"/>
                </a:solidFill>
                <a:latin typeface="Arial" panose="020B0604020202020204" pitchFamily="34" charset="0"/>
              </a:rPr>
              <a:t>A. H. Abdelrahman, A. Z. </a:t>
            </a:r>
            <a:r>
              <a:rPr lang="en-US" sz="1200" dirty="0" err="1">
                <a:solidFill>
                  <a:srgbClr val="333333"/>
                </a:solidFill>
                <a:latin typeface="Arial" panose="020B0604020202020204" pitchFamily="34" charset="0"/>
              </a:rPr>
              <a:t>Elsherbeni</a:t>
            </a:r>
            <a:r>
              <a:rPr lang="en-US" sz="1200" dirty="0">
                <a:solidFill>
                  <a:srgbClr val="333333"/>
                </a:solidFill>
                <a:latin typeface="Arial" panose="020B0604020202020204" pitchFamily="34" charset="0"/>
              </a:rPr>
              <a:t> and F. Yang, "Transmission Phase Limit of Multilayer Frequency-Selective Surfaces for </a:t>
            </a:r>
            <a:r>
              <a:rPr lang="en-US" sz="1200" dirty="0" err="1">
                <a:solidFill>
                  <a:srgbClr val="333333"/>
                </a:solidFill>
                <a:latin typeface="Arial" panose="020B0604020202020204" pitchFamily="34" charset="0"/>
              </a:rPr>
              <a:t>Transmitarray</a:t>
            </a:r>
            <a:r>
              <a:rPr lang="en-US" sz="1200" dirty="0">
                <a:solidFill>
                  <a:srgbClr val="333333"/>
                </a:solidFill>
                <a:latin typeface="Arial" panose="020B0604020202020204" pitchFamily="34" charset="0"/>
              </a:rPr>
              <a:t> Designs," in IEEE Transactions on Antennas and Propagation, vol. 62, no. 2, pp. 690-697, Feb. 2014, </a:t>
            </a:r>
            <a:r>
              <a:rPr lang="en-US" sz="1200" dirty="0" err="1">
                <a:solidFill>
                  <a:srgbClr val="333333"/>
                </a:solidFill>
                <a:latin typeface="Arial" panose="020B0604020202020204" pitchFamily="34" charset="0"/>
              </a:rPr>
              <a:t>doi</a:t>
            </a:r>
            <a:r>
              <a:rPr lang="en-US" sz="1200" dirty="0">
                <a:solidFill>
                  <a:srgbClr val="333333"/>
                </a:solidFill>
                <a:latin typeface="Arial" panose="020B0604020202020204" pitchFamily="34" charset="0"/>
              </a:rPr>
              <a:t>: 10.1109/TAP.2013.2289313.</a:t>
            </a:r>
          </a:p>
        </p:txBody>
      </p:sp>
      <p:sp>
        <p:nvSpPr>
          <p:cNvPr id="10" name="文本框 7">
            <a:extLst>
              <a:ext uri="{FF2B5EF4-FFF2-40B4-BE49-F238E27FC236}">
                <a16:creationId xmlns:a16="http://schemas.microsoft.com/office/drawing/2014/main" id="{DBE70523-A8D3-45F6-8E0C-EB6419C18762}"/>
              </a:ext>
            </a:extLst>
          </p:cNvPr>
          <p:cNvSpPr txBox="1"/>
          <p:nvPr/>
        </p:nvSpPr>
        <p:spPr>
          <a:xfrm>
            <a:off x="733448" y="1715489"/>
            <a:ext cx="7949079" cy="378943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t>单元设计的最大难度在于如何实现相位的控制的同时，减小损耗</a:t>
            </a:r>
            <a:endParaRPr lang="en-US" altLang="zh-CN" dirty="0"/>
          </a:p>
          <a:p>
            <a:pPr marL="285750" indent="-285750">
              <a:lnSpc>
                <a:spcPct val="150000"/>
              </a:lnSpc>
              <a:buFont typeface="Arial" panose="020B0604020202020204" pitchFamily="34" charset="0"/>
              <a:buChar char="•"/>
            </a:pPr>
            <a:r>
              <a:rPr lang="zh-CN" altLang="en-US" dirty="0"/>
              <a:t>一般来说，改变相位比改变通过率要好，减少了电磁波能量的损耗</a:t>
            </a:r>
            <a:endParaRPr lang="en-US" altLang="zh-CN" dirty="0"/>
          </a:p>
          <a:p>
            <a:pPr marL="285750" indent="-285750">
              <a:lnSpc>
                <a:spcPct val="150000"/>
              </a:lnSpc>
              <a:buFont typeface="Arial" panose="020B0604020202020204" pitchFamily="34" charset="0"/>
              <a:buChar char="•"/>
            </a:pPr>
            <a:r>
              <a:rPr lang="zh-CN" altLang="en-US" dirty="0"/>
              <a:t>然而 </a:t>
            </a:r>
            <a:r>
              <a:rPr lang="en-US" altLang="zh-CN" dirty="0"/>
              <a:t>F. Yang </a:t>
            </a:r>
            <a:r>
              <a:rPr lang="zh-CN" altLang="en-US" dirty="0"/>
              <a:t>组的工作指出了单层材料的调相理论极限：</a:t>
            </a:r>
            <a:endParaRPr lang="en-US" altLang="zh-CN" dirty="0"/>
          </a:p>
          <a:p>
            <a:pPr marL="742950" lvl="1" indent="-285750">
              <a:lnSpc>
                <a:spcPct val="150000"/>
              </a:lnSpc>
              <a:buFont typeface="Arial" panose="020B0604020202020204" pitchFamily="34" charset="0"/>
              <a:buChar char="•"/>
            </a:pPr>
            <a:r>
              <a:rPr lang="en-US" altLang="zh-CN" dirty="0"/>
              <a:t>1</a:t>
            </a:r>
            <a:r>
              <a:rPr lang="zh-CN" altLang="en-US" dirty="0"/>
              <a:t>层材料 </a:t>
            </a:r>
            <a:r>
              <a:rPr lang="en-US" sz="1800" b="0" i="0" dirty="0">
                <a:solidFill>
                  <a:srgbClr val="000000"/>
                </a:solidFill>
                <a:effectLst/>
                <a:latin typeface="TimesNewRoman"/>
              </a:rPr>
              <a:t>1-dB</a:t>
            </a:r>
            <a:r>
              <a:rPr lang="en-US" dirty="0">
                <a:solidFill>
                  <a:srgbClr val="000000"/>
                </a:solidFill>
                <a:latin typeface="TimesNewRoman"/>
              </a:rPr>
              <a:t>/</a:t>
            </a:r>
            <a:r>
              <a:rPr lang="en-US" sz="1800" b="0" i="0" dirty="0">
                <a:solidFill>
                  <a:srgbClr val="000000"/>
                </a:solidFill>
                <a:effectLst/>
                <a:latin typeface="TimesNewRoman"/>
              </a:rPr>
              <a:t>3-dB </a:t>
            </a:r>
            <a:r>
              <a:rPr lang="zh-CN" altLang="en-US" sz="1800" b="0" i="0" dirty="0">
                <a:solidFill>
                  <a:srgbClr val="000000"/>
                </a:solidFill>
                <a:effectLst/>
                <a:latin typeface="TimesNewRoman"/>
              </a:rPr>
              <a:t>损耗可达到的极化最大调节角度为 </a:t>
            </a:r>
            <a:r>
              <a:rPr lang="en-US" sz="1800" b="0" i="0" dirty="0">
                <a:solidFill>
                  <a:srgbClr val="000000"/>
                </a:solidFill>
                <a:effectLst/>
                <a:latin typeface="TimesNewRoman"/>
              </a:rPr>
              <a:t>54° 90°</a:t>
            </a:r>
            <a:r>
              <a:rPr lang="zh-CN" altLang="en-US" sz="1800" b="0" i="0" dirty="0">
                <a:solidFill>
                  <a:srgbClr val="000000"/>
                </a:solidFill>
                <a:effectLst/>
                <a:latin typeface="TimesNewRoman"/>
              </a:rPr>
              <a:t>，所以相位的调制一般是伴随着损耗的</a:t>
            </a:r>
            <a:endParaRPr lang="en-US" altLang="zh-CN" sz="1800" b="0" i="0" dirty="0">
              <a:solidFill>
                <a:srgbClr val="000000"/>
              </a:solidFill>
              <a:effectLst/>
              <a:latin typeface="TimesNewRoman"/>
            </a:endParaRPr>
          </a:p>
          <a:p>
            <a:pPr marL="742950" lvl="1" indent="-285750">
              <a:lnSpc>
                <a:spcPct val="150000"/>
              </a:lnSpc>
              <a:buFont typeface="Arial" panose="020B0604020202020204" pitchFamily="34" charset="0"/>
              <a:buChar char="•"/>
            </a:pPr>
            <a:r>
              <a:rPr lang="zh-CN" altLang="en-US" dirty="0">
                <a:solidFill>
                  <a:srgbClr val="000000"/>
                </a:solidFill>
                <a:latin typeface="TimesNewRoman"/>
              </a:rPr>
              <a:t>可调节的相位比特数越多，损耗越大，波束赋形效果越好，但是传输距离变短了。</a:t>
            </a:r>
            <a:r>
              <a:rPr lang="en-US" dirty="0"/>
              <a:t> </a:t>
            </a:r>
          </a:p>
          <a:p>
            <a:pPr marL="285750" indent="-285750">
              <a:lnSpc>
                <a:spcPct val="150000"/>
              </a:lnSpc>
              <a:buFont typeface="Arial" panose="020B0604020202020204" pitchFamily="34" charset="0"/>
              <a:buChar char="•"/>
            </a:pPr>
            <a:r>
              <a:rPr lang="zh-CN" altLang="en-US" dirty="0"/>
              <a:t>工艺也很重要，智能表面必须要非常便宜，可选的有硅基工艺，薄膜工艺（低频）等。</a:t>
            </a:r>
            <a:endParaRPr lang="en-US" altLang="zh-CN" dirty="0"/>
          </a:p>
        </p:txBody>
      </p:sp>
    </p:spTree>
    <p:extLst>
      <p:ext uri="{BB962C8B-B14F-4D97-AF65-F5344CB8AC3E}">
        <p14:creationId xmlns:p14="http://schemas.microsoft.com/office/powerpoint/2010/main" val="33585434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4AEB71B-93C9-4776-B52E-3F3CD87A9A09}"/>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7" name="TextBox 6">
            <a:extLst>
              <a:ext uri="{FF2B5EF4-FFF2-40B4-BE49-F238E27FC236}">
                <a16:creationId xmlns:a16="http://schemas.microsoft.com/office/drawing/2014/main" id="{A6212000-D3B1-4565-9ADB-0F5A19059744}"/>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13</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8" name="Straight Connector 7">
            <a:extLst>
              <a:ext uri="{FF2B5EF4-FFF2-40B4-BE49-F238E27FC236}">
                <a16:creationId xmlns:a16="http://schemas.microsoft.com/office/drawing/2014/main" id="{846544B7-2763-4B55-BC51-0F186CA06AF0}"/>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15D53E4-880E-4304-9AB5-4F188B78E4AB}"/>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传统的毫米波电路如何实现中继</a:t>
            </a:r>
          </a:p>
        </p:txBody>
      </p:sp>
      <p:cxnSp>
        <p:nvCxnSpPr>
          <p:cNvPr id="30" name="Straight Connector 29">
            <a:extLst>
              <a:ext uri="{FF2B5EF4-FFF2-40B4-BE49-F238E27FC236}">
                <a16:creationId xmlns:a16="http://schemas.microsoft.com/office/drawing/2014/main" id="{B29521BF-BD49-4405-8B3A-10B3DA76ED39}"/>
              </a:ext>
            </a:extLst>
          </p:cNvPr>
          <p:cNvCxnSpPr/>
          <p:nvPr/>
        </p:nvCxnSpPr>
        <p:spPr>
          <a:xfrm>
            <a:off x="847289" y="472299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pic>
        <p:nvPicPr>
          <p:cNvPr id="3" name="Picture 2">
            <a:extLst>
              <a:ext uri="{FF2B5EF4-FFF2-40B4-BE49-F238E27FC236}">
                <a16:creationId xmlns:a16="http://schemas.microsoft.com/office/drawing/2014/main" id="{C91401A6-C922-49DE-9A62-4D42994417BA}"/>
              </a:ext>
            </a:extLst>
          </p:cNvPr>
          <p:cNvPicPr>
            <a:picLocks noChangeAspect="1"/>
          </p:cNvPicPr>
          <p:nvPr/>
        </p:nvPicPr>
        <p:blipFill>
          <a:blip r:embed="rId2"/>
          <a:stretch>
            <a:fillRect/>
          </a:stretch>
        </p:blipFill>
        <p:spPr>
          <a:xfrm>
            <a:off x="976728" y="2245809"/>
            <a:ext cx="3909270" cy="1730970"/>
          </a:xfrm>
          <a:prstGeom prst="rect">
            <a:avLst/>
          </a:prstGeom>
        </p:spPr>
      </p:pic>
      <p:sp>
        <p:nvSpPr>
          <p:cNvPr id="22" name="Rectangle 28">
            <a:extLst>
              <a:ext uri="{FF2B5EF4-FFF2-40B4-BE49-F238E27FC236}">
                <a16:creationId xmlns:a16="http://schemas.microsoft.com/office/drawing/2014/main" id="{D6EA5D79-9D13-48CD-BFE2-52AE5FCA27A1}"/>
              </a:ext>
            </a:extLst>
          </p:cNvPr>
          <p:cNvSpPr/>
          <p:nvPr/>
        </p:nvSpPr>
        <p:spPr>
          <a:xfrm>
            <a:off x="847291" y="1573946"/>
            <a:ext cx="4127381" cy="2980960"/>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25" name="TextBox 7">
            <a:extLst>
              <a:ext uri="{FF2B5EF4-FFF2-40B4-BE49-F238E27FC236}">
                <a16:creationId xmlns:a16="http://schemas.microsoft.com/office/drawing/2014/main" id="{96AF625D-E1D6-464E-BE2B-9DBC47F84E19}"/>
              </a:ext>
            </a:extLst>
          </p:cNvPr>
          <p:cNvSpPr txBox="1"/>
          <p:nvPr/>
        </p:nvSpPr>
        <p:spPr>
          <a:xfrm>
            <a:off x="847288" y="1573944"/>
            <a:ext cx="4127381"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主动式调相器</a:t>
            </a:r>
            <a:endParaRPr lang="en-US" altLang="zh-CN" dirty="0"/>
          </a:p>
        </p:txBody>
      </p:sp>
      <p:sp>
        <p:nvSpPr>
          <p:cNvPr id="28" name="Rectangle 28">
            <a:extLst>
              <a:ext uri="{FF2B5EF4-FFF2-40B4-BE49-F238E27FC236}">
                <a16:creationId xmlns:a16="http://schemas.microsoft.com/office/drawing/2014/main" id="{759A687B-9C89-4CE6-9282-F23F112DB505}"/>
              </a:ext>
            </a:extLst>
          </p:cNvPr>
          <p:cNvSpPr/>
          <p:nvPr/>
        </p:nvSpPr>
        <p:spPr>
          <a:xfrm>
            <a:off x="5271889" y="1573946"/>
            <a:ext cx="3567311" cy="2980960"/>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31" name="TextBox 7">
            <a:extLst>
              <a:ext uri="{FF2B5EF4-FFF2-40B4-BE49-F238E27FC236}">
                <a16:creationId xmlns:a16="http://schemas.microsoft.com/office/drawing/2014/main" id="{1E61549B-E98A-4F97-B5D5-B73EC14728D4}"/>
              </a:ext>
            </a:extLst>
          </p:cNvPr>
          <p:cNvSpPr txBox="1"/>
          <p:nvPr/>
        </p:nvSpPr>
        <p:spPr>
          <a:xfrm>
            <a:off x="5271887" y="1573944"/>
            <a:ext cx="3567312"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反射式调相器</a:t>
            </a:r>
            <a:endParaRPr lang="en-US" altLang="zh-CN" dirty="0"/>
          </a:p>
        </p:txBody>
      </p:sp>
      <p:pic>
        <p:nvPicPr>
          <p:cNvPr id="5" name="Picture 4">
            <a:extLst>
              <a:ext uri="{FF2B5EF4-FFF2-40B4-BE49-F238E27FC236}">
                <a16:creationId xmlns:a16="http://schemas.microsoft.com/office/drawing/2014/main" id="{431AFAE2-902B-412D-AA8D-544D3D4F64E5}"/>
              </a:ext>
            </a:extLst>
          </p:cNvPr>
          <p:cNvPicPr>
            <a:picLocks noChangeAspect="1"/>
          </p:cNvPicPr>
          <p:nvPr/>
        </p:nvPicPr>
        <p:blipFill>
          <a:blip r:embed="rId3"/>
          <a:stretch>
            <a:fillRect/>
          </a:stretch>
        </p:blipFill>
        <p:spPr>
          <a:xfrm>
            <a:off x="5383941" y="2202603"/>
            <a:ext cx="3147663" cy="1932676"/>
          </a:xfrm>
          <a:prstGeom prst="rect">
            <a:avLst/>
          </a:prstGeom>
        </p:spPr>
      </p:pic>
      <p:sp>
        <p:nvSpPr>
          <p:cNvPr id="32" name="TextBox 31">
            <a:extLst>
              <a:ext uri="{FF2B5EF4-FFF2-40B4-BE49-F238E27FC236}">
                <a16:creationId xmlns:a16="http://schemas.microsoft.com/office/drawing/2014/main" id="{B6AC6E42-6F93-4BB4-B442-76CE8EDFCE18}"/>
              </a:ext>
            </a:extLst>
          </p:cNvPr>
          <p:cNvSpPr txBox="1"/>
          <p:nvPr/>
        </p:nvSpPr>
        <p:spPr>
          <a:xfrm>
            <a:off x="847288" y="4775197"/>
            <a:ext cx="7862276" cy="170456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solidFill>
                  <a:srgbClr val="000000"/>
                </a:solidFill>
                <a:latin typeface="TimesNewRoman"/>
              </a:rPr>
              <a:t>基本可以生成的相位比智能表面更多，高频信号的损耗更小</a:t>
            </a:r>
            <a:endParaRPr lang="en-US" altLang="zh-CN" dirty="0">
              <a:solidFill>
                <a:srgbClr val="000000"/>
              </a:solidFill>
              <a:latin typeface="TimesNewRoman"/>
            </a:endParaRPr>
          </a:p>
          <a:p>
            <a:pPr marL="285750" indent="-285750">
              <a:lnSpc>
                <a:spcPct val="150000"/>
              </a:lnSpc>
              <a:buFont typeface="Arial" panose="020B0604020202020204" pitchFamily="34" charset="0"/>
              <a:buChar char="•"/>
            </a:pPr>
            <a:r>
              <a:rPr lang="zh-CN" altLang="en-US" dirty="0">
                <a:solidFill>
                  <a:srgbClr val="000000"/>
                </a:solidFill>
                <a:latin typeface="TimesNewRoman"/>
              </a:rPr>
              <a:t>但是有静态功耗，整体功放的效率还是低下的。</a:t>
            </a:r>
            <a:endParaRPr lang="en-US" altLang="zh-CN" dirty="0">
              <a:solidFill>
                <a:srgbClr val="000000"/>
              </a:solidFill>
              <a:latin typeface="TimesNewRoman"/>
            </a:endParaRPr>
          </a:p>
          <a:p>
            <a:pPr marL="285750" indent="-285750">
              <a:lnSpc>
                <a:spcPct val="150000"/>
              </a:lnSpc>
              <a:buFont typeface="Arial" panose="020B0604020202020204" pitchFamily="34" charset="0"/>
              <a:buChar char="•"/>
            </a:pPr>
            <a:r>
              <a:rPr lang="zh-CN" altLang="en-US" dirty="0">
                <a:solidFill>
                  <a:srgbClr val="000000"/>
                </a:solidFill>
                <a:latin typeface="TimesNewRoman"/>
              </a:rPr>
              <a:t>总体尺寸就智能表面来说还是更小</a:t>
            </a:r>
            <a:endParaRPr lang="en-US" altLang="zh-CN" dirty="0">
              <a:solidFill>
                <a:srgbClr val="000000"/>
              </a:solidFill>
              <a:latin typeface="TimesNewRoman"/>
            </a:endParaRPr>
          </a:p>
          <a:p>
            <a:pPr marL="285750" indent="-285750">
              <a:lnSpc>
                <a:spcPct val="150000"/>
              </a:lnSpc>
              <a:buFont typeface="Arial" panose="020B0604020202020204" pitchFamily="34" charset="0"/>
              <a:buChar char="•"/>
            </a:pPr>
            <a:r>
              <a:rPr lang="zh-CN" altLang="en-US" dirty="0">
                <a:solidFill>
                  <a:srgbClr val="000000"/>
                </a:solidFill>
                <a:latin typeface="TimesNewRoman"/>
              </a:rPr>
              <a:t>带宽还是在大部分情况下高于超表面的</a:t>
            </a:r>
            <a:endParaRPr lang="en-US" altLang="zh-CN" dirty="0">
              <a:solidFill>
                <a:srgbClr val="000000"/>
              </a:solidFill>
              <a:latin typeface="TimesNewRoman"/>
            </a:endParaRPr>
          </a:p>
        </p:txBody>
      </p:sp>
    </p:spTree>
    <p:extLst>
      <p:ext uri="{BB962C8B-B14F-4D97-AF65-F5344CB8AC3E}">
        <p14:creationId xmlns:p14="http://schemas.microsoft.com/office/powerpoint/2010/main" val="42766930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E63CC80F-DF04-41AF-8871-6F22879D99F8}"/>
              </a:ext>
            </a:extLst>
          </p:cNvPr>
          <p:cNvPicPr/>
          <p:nvPr/>
        </p:nvPicPr>
        <p:blipFill>
          <a:blip r:embed="rId2"/>
          <a:stretch>
            <a:fillRect/>
          </a:stretch>
        </p:blipFill>
        <p:spPr>
          <a:xfrm>
            <a:off x="1345232" y="2203858"/>
            <a:ext cx="1489231" cy="2644627"/>
          </a:xfrm>
          <a:prstGeom prst="rect">
            <a:avLst/>
          </a:prstGeom>
        </p:spPr>
      </p:pic>
      <p:pic>
        <p:nvPicPr>
          <p:cNvPr id="5" name="图片 4">
            <a:extLst>
              <a:ext uri="{FF2B5EF4-FFF2-40B4-BE49-F238E27FC236}">
                <a16:creationId xmlns:a16="http://schemas.microsoft.com/office/drawing/2014/main" id="{672785AD-7AE5-4311-800C-17E8CDDE121E}"/>
              </a:ext>
            </a:extLst>
          </p:cNvPr>
          <p:cNvPicPr/>
          <p:nvPr/>
        </p:nvPicPr>
        <p:blipFill>
          <a:blip r:embed="rId3"/>
          <a:stretch>
            <a:fillRect/>
          </a:stretch>
        </p:blipFill>
        <p:spPr>
          <a:xfrm>
            <a:off x="3832664" y="2563445"/>
            <a:ext cx="1562978" cy="1656494"/>
          </a:xfrm>
          <a:prstGeom prst="rect">
            <a:avLst/>
          </a:prstGeom>
        </p:spPr>
      </p:pic>
      <p:pic>
        <p:nvPicPr>
          <p:cNvPr id="7" name="图片 6">
            <a:extLst>
              <a:ext uri="{FF2B5EF4-FFF2-40B4-BE49-F238E27FC236}">
                <a16:creationId xmlns:a16="http://schemas.microsoft.com/office/drawing/2014/main" id="{D467A26E-4BBB-4AB8-BE75-E6A569A29DAF}"/>
              </a:ext>
            </a:extLst>
          </p:cNvPr>
          <p:cNvPicPr>
            <a:picLocks noChangeAspect="1"/>
          </p:cNvPicPr>
          <p:nvPr/>
        </p:nvPicPr>
        <p:blipFill>
          <a:blip r:embed="rId4"/>
          <a:stretch>
            <a:fillRect/>
          </a:stretch>
        </p:blipFill>
        <p:spPr>
          <a:xfrm>
            <a:off x="6243596" y="2515562"/>
            <a:ext cx="1883283" cy="1816241"/>
          </a:xfrm>
          <a:prstGeom prst="rect">
            <a:avLst/>
          </a:prstGeom>
        </p:spPr>
      </p:pic>
      <p:sp>
        <p:nvSpPr>
          <p:cNvPr id="11" name="文本框 10">
            <a:extLst>
              <a:ext uri="{FF2B5EF4-FFF2-40B4-BE49-F238E27FC236}">
                <a16:creationId xmlns:a16="http://schemas.microsoft.com/office/drawing/2014/main" id="{E1A172EE-9114-46A4-AA13-8D0AB3F8EE70}"/>
              </a:ext>
            </a:extLst>
          </p:cNvPr>
          <p:cNvSpPr txBox="1"/>
          <p:nvPr/>
        </p:nvSpPr>
        <p:spPr>
          <a:xfrm>
            <a:off x="847286" y="5318587"/>
            <a:ext cx="6337953" cy="880947"/>
          </a:xfrm>
          <a:prstGeom prst="rect">
            <a:avLst/>
          </a:prstGeom>
          <a:noFill/>
        </p:spPr>
        <p:txBody>
          <a:bodyPr wrap="square">
            <a:spAutoFit/>
          </a:bodyPr>
          <a:lstStyle>
            <a:defPPr>
              <a:defRPr lang="en-US"/>
            </a:defPPr>
            <a:lvl1pPr marL="285750" indent="-285750">
              <a:lnSpc>
                <a:spcPct val="150000"/>
              </a:lnSpc>
              <a:buFont typeface="Arial" panose="020B0604020202020204" pitchFamily="34" charset="0"/>
              <a:buChar char="•"/>
            </a:lvl1pPr>
          </a:lstStyle>
          <a:p>
            <a:r>
              <a:rPr lang="zh-CN" altLang="en-US" dirty="0"/>
              <a:t>基本思想是，缩小整体尺寸，但缩小后使得制造难度加大</a:t>
            </a:r>
            <a:endParaRPr lang="en-US" altLang="zh-CN" dirty="0"/>
          </a:p>
          <a:p>
            <a:r>
              <a:rPr lang="zh-CN" altLang="en-US" dirty="0"/>
              <a:t>误差增高，且</a:t>
            </a:r>
            <a:r>
              <a:rPr lang="en-US" altLang="zh-CN" dirty="0"/>
              <a:t>active</a:t>
            </a:r>
            <a:r>
              <a:rPr lang="zh-CN" altLang="en-US" dirty="0"/>
              <a:t>会受制于开关的工艺和高频下的表现。</a:t>
            </a:r>
          </a:p>
        </p:txBody>
      </p:sp>
      <p:cxnSp>
        <p:nvCxnSpPr>
          <p:cNvPr id="12" name="Straight Connector 11">
            <a:extLst>
              <a:ext uri="{FF2B5EF4-FFF2-40B4-BE49-F238E27FC236}">
                <a16:creationId xmlns:a16="http://schemas.microsoft.com/office/drawing/2014/main" id="{874154DD-857B-49FD-A60A-DF1F03813BD1}"/>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8D11E90-1479-44EE-9730-5824AB0F7167}"/>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提升频率</a:t>
            </a:r>
          </a:p>
        </p:txBody>
      </p:sp>
      <p:sp>
        <p:nvSpPr>
          <p:cNvPr id="15" name="Rectangle 14">
            <a:extLst>
              <a:ext uri="{FF2B5EF4-FFF2-40B4-BE49-F238E27FC236}">
                <a16:creationId xmlns:a16="http://schemas.microsoft.com/office/drawing/2014/main" id="{0040B3D4-7FCA-436E-892D-F41D810CBC21}"/>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16" name="TextBox 15">
            <a:extLst>
              <a:ext uri="{FF2B5EF4-FFF2-40B4-BE49-F238E27FC236}">
                <a16:creationId xmlns:a16="http://schemas.microsoft.com/office/drawing/2014/main" id="{22F88602-A545-4446-A4D2-18511E67B74A}"/>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14</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sp>
        <p:nvSpPr>
          <p:cNvPr id="17" name="Rectangle 28">
            <a:extLst>
              <a:ext uri="{FF2B5EF4-FFF2-40B4-BE49-F238E27FC236}">
                <a16:creationId xmlns:a16="http://schemas.microsoft.com/office/drawing/2014/main" id="{B543F4E5-1A12-4D74-8298-4320B1979C68}"/>
              </a:ext>
            </a:extLst>
          </p:cNvPr>
          <p:cNvSpPr/>
          <p:nvPr/>
        </p:nvSpPr>
        <p:spPr>
          <a:xfrm>
            <a:off x="847287" y="1857029"/>
            <a:ext cx="2372289" cy="3007922"/>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18" name="TextBox 7">
            <a:extLst>
              <a:ext uri="{FF2B5EF4-FFF2-40B4-BE49-F238E27FC236}">
                <a16:creationId xmlns:a16="http://schemas.microsoft.com/office/drawing/2014/main" id="{62AFA169-4016-4382-8926-07A7C470507E}"/>
              </a:ext>
            </a:extLst>
          </p:cNvPr>
          <p:cNvSpPr txBox="1"/>
          <p:nvPr/>
        </p:nvSpPr>
        <p:spPr>
          <a:xfrm>
            <a:off x="847286" y="1857027"/>
            <a:ext cx="2372290"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a:t>300 GHz </a:t>
            </a:r>
            <a:r>
              <a:rPr lang="zh-CN" altLang="en-US" dirty="0"/>
              <a:t>可调单元</a:t>
            </a:r>
          </a:p>
        </p:txBody>
      </p:sp>
      <p:sp>
        <p:nvSpPr>
          <p:cNvPr id="19" name="Rectangle 28">
            <a:extLst>
              <a:ext uri="{FF2B5EF4-FFF2-40B4-BE49-F238E27FC236}">
                <a16:creationId xmlns:a16="http://schemas.microsoft.com/office/drawing/2014/main" id="{89253A23-0D65-4287-8289-12456E65CCE0}"/>
              </a:ext>
            </a:extLst>
          </p:cNvPr>
          <p:cNvSpPr/>
          <p:nvPr/>
        </p:nvSpPr>
        <p:spPr>
          <a:xfrm>
            <a:off x="3428010" y="1857029"/>
            <a:ext cx="2372289" cy="3007922"/>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20" name="TextBox 7">
            <a:extLst>
              <a:ext uri="{FF2B5EF4-FFF2-40B4-BE49-F238E27FC236}">
                <a16:creationId xmlns:a16="http://schemas.microsoft.com/office/drawing/2014/main" id="{103700BF-A4E9-44A9-AAC6-10FE33763E19}"/>
              </a:ext>
            </a:extLst>
          </p:cNvPr>
          <p:cNvSpPr txBox="1"/>
          <p:nvPr/>
        </p:nvSpPr>
        <p:spPr>
          <a:xfrm>
            <a:off x="3428009" y="1857027"/>
            <a:ext cx="2372290"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sz="1800" dirty="0"/>
              <a:t>1THz, </a:t>
            </a:r>
            <a:r>
              <a:rPr lang="zh-CN" altLang="en-US" sz="1800" dirty="0"/>
              <a:t>不可调</a:t>
            </a:r>
          </a:p>
        </p:txBody>
      </p:sp>
      <p:sp>
        <p:nvSpPr>
          <p:cNvPr id="21" name="Rectangle 28">
            <a:extLst>
              <a:ext uri="{FF2B5EF4-FFF2-40B4-BE49-F238E27FC236}">
                <a16:creationId xmlns:a16="http://schemas.microsoft.com/office/drawing/2014/main" id="{9C58C215-CF60-4A41-B729-5A49C0ABA7D6}"/>
              </a:ext>
            </a:extLst>
          </p:cNvPr>
          <p:cNvSpPr/>
          <p:nvPr/>
        </p:nvSpPr>
        <p:spPr>
          <a:xfrm>
            <a:off x="5999094" y="1857029"/>
            <a:ext cx="2372289" cy="3007922"/>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22" name="TextBox 7">
            <a:extLst>
              <a:ext uri="{FF2B5EF4-FFF2-40B4-BE49-F238E27FC236}">
                <a16:creationId xmlns:a16="http://schemas.microsoft.com/office/drawing/2014/main" id="{31A06011-B9D9-4B6A-A23C-BBEF9621359D}"/>
              </a:ext>
            </a:extLst>
          </p:cNvPr>
          <p:cNvSpPr txBox="1"/>
          <p:nvPr/>
        </p:nvSpPr>
        <p:spPr>
          <a:xfrm>
            <a:off x="6008728" y="1857028"/>
            <a:ext cx="2372290"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可见光，不可调</a:t>
            </a:r>
          </a:p>
        </p:txBody>
      </p:sp>
      <p:cxnSp>
        <p:nvCxnSpPr>
          <p:cNvPr id="23" name="Straight Connector 22">
            <a:extLst>
              <a:ext uri="{FF2B5EF4-FFF2-40B4-BE49-F238E27FC236}">
                <a16:creationId xmlns:a16="http://schemas.microsoft.com/office/drawing/2014/main" id="{2DFAF184-8A7F-445A-855E-E3B314A8BC2A}"/>
              </a:ext>
            </a:extLst>
          </p:cNvPr>
          <p:cNvCxnSpPr/>
          <p:nvPr/>
        </p:nvCxnSpPr>
        <p:spPr>
          <a:xfrm>
            <a:off x="847289" y="5129871"/>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726406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579CBE-6CC5-4804-A949-C882A6123B16}"/>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1B7EFF7-D947-4BEE-A881-2D57E96E5693}"/>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介质的反射效率以及模的分布</a:t>
            </a:r>
          </a:p>
        </p:txBody>
      </p:sp>
      <p:sp>
        <p:nvSpPr>
          <p:cNvPr id="8" name="Rectangle 7">
            <a:extLst>
              <a:ext uri="{FF2B5EF4-FFF2-40B4-BE49-F238E27FC236}">
                <a16:creationId xmlns:a16="http://schemas.microsoft.com/office/drawing/2014/main" id="{7D14BA62-D026-4218-88D6-CD83070D6B91}"/>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9" name="TextBox 8">
            <a:extLst>
              <a:ext uri="{FF2B5EF4-FFF2-40B4-BE49-F238E27FC236}">
                <a16:creationId xmlns:a16="http://schemas.microsoft.com/office/drawing/2014/main" id="{0845AF15-9530-42B4-9ECF-8D91BD17CE21}"/>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15</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sp>
        <p:nvSpPr>
          <p:cNvPr id="10" name="文本框 10">
            <a:extLst>
              <a:ext uri="{FF2B5EF4-FFF2-40B4-BE49-F238E27FC236}">
                <a16:creationId xmlns:a16="http://schemas.microsoft.com/office/drawing/2014/main" id="{9E876E48-7B9E-4B3B-BF56-A2E3AB4B6E1C}"/>
              </a:ext>
            </a:extLst>
          </p:cNvPr>
          <p:cNvSpPr txBox="1"/>
          <p:nvPr/>
        </p:nvSpPr>
        <p:spPr>
          <a:xfrm>
            <a:off x="847289" y="5065343"/>
            <a:ext cx="6337953" cy="880369"/>
          </a:xfrm>
          <a:prstGeom prst="rect">
            <a:avLst/>
          </a:prstGeom>
          <a:noFill/>
        </p:spPr>
        <p:txBody>
          <a:bodyPr wrap="square">
            <a:spAutoFit/>
          </a:bodyPr>
          <a:lstStyle>
            <a:defPPr>
              <a:defRPr lang="en-US"/>
            </a:defPPr>
            <a:lvl1pPr marL="285750" indent="-285750">
              <a:lnSpc>
                <a:spcPct val="150000"/>
              </a:lnSpc>
              <a:buFont typeface="Arial" panose="020B0604020202020204" pitchFamily="34" charset="0"/>
              <a:buChar char="•"/>
            </a:lvl1pPr>
          </a:lstStyle>
          <a:p>
            <a:r>
              <a:rPr lang="zh-CN" altLang="en-US" dirty="0"/>
              <a:t>介质厚度导致模的分布不同，进而影响辐射效率。</a:t>
            </a:r>
            <a:endParaRPr lang="en-US" altLang="zh-CN" dirty="0"/>
          </a:p>
          <a:p>
            <a:r>
              <a:rPr lang="zh-CN" altLang="en-US" dirty="0"/>
              <a:t>选择介质的介电常数以及相应厚度同样影响开关比</a:t>
            </a:r>
          </a:p>
        </p:txBody>
      </p:sp>
      <p:pic>
        <p:nvPicPr>
          <p:cNvPr id="11" name="Picture 10">
            <a:extLst>
              <a:ext uri="{FF2B5EF4-FFF2-40B4-BE49-F238E27FC236}">
                <a16:creationId xmlns:a16="http://schemas.microsoft.com/office/drawing/2014/main" id="{93BBB36E-95E8-42D4-8094-4278F7A609A4}"/>
              </a:ext>
            </a:extLst>
          </p:cNvPr>
          <p:cNvPicPr>
            <a:picLocks noChangeAspect="1"/>
          </p:cNvPicPr>
          <p:nvPr/>
        </p:nvPicPr>
        <p:blipFill>
          <a:blip r:embed="rId2"/>
          <a:stretch>
            <a:fillRect/>
          </a:stretch>
        </p:blipFill>
        <p:spPr>
          <a:xfrm>
            <a:off x="1205785" y="2384217"/>
            <a:ext cx="6337953" cy="2240261"/>
          </a:xfrm>
          <a:prstGeom prst="rect">
            <a:avLst/>
          </a:prstGeom>
        </p:spPr>
      </p:pic>
      <p:sp>
        <p:nvSpPr>
          <p:cNvPr id="13" name="Rectangle 28">
            <a:extLst>
              <a:ext uri="{FF2B5EF4-FFF2-40B4-BE49-F238E27FC236}">
                <a16:creationId xmlns:a16="http://schemas.microsoft.com/office/drawing/2014/main" id="{09A2B077-309B-41E6-A77A-9368C2F04DB8}"/>
              </a:ext>
            </a:extLst>
          </p:cNvPr>
          <p:cNvSpPr/>
          <p:nvPr/>
        </p:nvSpPr>
        <p:spPr>
          <a:xfrm>
            <a:off x="847287" y="1857029"/>
            <a:ext cx="7054952" cy="3007922"/>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14" name="TextBox 7">
            <a:extLst>
              <a:ext uri="{FF2B5EF4-FFF2-40B4-BE49-F238E27FC236}">
                <a16:creationId xmlns:a16="http://schemas.microsoft.com/office/drawing/2014/main" id="{F6201E7E-5DD0-4A2A-B0E8-3CA0B07F1E2F}"/>
              </a:ext>
            </a:extLst>
          </p:cNvPr>
          <p:cNvSpPr txBox="1"/>
          <p:nvPr/>
        </p:nvSpPr>
        <p:spPr>
          <a:xfrm>
            <a:off x="847285" y="1857027"/>
            <a:ext cx="7054955"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界面波源的能量以及场型分布</a:t>
            </a:r>
          </a:p>
        </p:txBody>
      </p:sp>
    </p:spTree>
    <p:extLst>
      <p:ext uri="{BB962C8B-B14F-4D97-AF65-F5344CB8AC3E}">
        <p14:creationId xmlns:p14="http://schemas.microsoft.com/office/powerpoint/2010/main" val="93792579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579CBE-6CC5-4804-A949-C882A6123B16}"/>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1B7EFF7-D947-4BEE-A881-2D57E96E5693}"/>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介质的反射效率以及模的分布</a:t>
            </a:r>
          </a:p>
        </p:txBody>
      </p:sp>
      <p:sp>
        <p:nvSpPr>
          <p:cNvPr id="8" name="Rectangle 7">
            <a:extLst>
              <a:ext uri="{FF2B5EF4-FFF2-40B4-BE49-F238E27FC236}">
                <a16:creationId xmlns:a16="http://schemas.microsoft.com/office/drawing/2014/main" id="{7D14BA62-D026-4218-88D6-CD83070D6B91}"/>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9" name="TextBox 8">
            <a:extLst>
              <a:ext uri="{FF2B5EF4-FFF2-40B4-BE49-F238E27FC236}">
                <a16:creationId xmlns:a16="http://schemas.microsoft.com/office/drawing/2014/main" id="{0845AF15-9530-42B4-9ECF-8D91BD17CE21}"/>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16</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sp>
        <p:nvSpPr>
          <p:cNvPr id="10" name="文本框 10">
            <a:extLst>
              <a:ext uri="{FF2B5EF4-FFF2-40B4-BE49-F238E27FC236}">
                <a16:creationId xmlns:a16="http://schemas.microsoft.com/office/drawing/2014/main" id="{9E876E48-7B9E-4B3B-BF56-A2E3AB4B6E1C}"/>
              </a:ext>
            </a:extLst>
          </p:cNvPr>
          <p:cNvSpPr txBox="1"/>
          <p:nvPr/>
        </p:nvSpPr>
        <p:spPr>
          <a:xfrm>
            <a:off x="847285" y="5206448"/>
            <a:ext cx="7684315" cy="880947"/>
          </a:xfrm>
          <a:prstGeom prst="rect">
            <a:avLst/>
          </a:prstGeom>
          <a:noFill/>
        </p:spPr>
        <p:txBody>
          <a:bodyPr wrap="square">
            <a:spAutoFit/>
          </a:bodyPr>
          <a:lstStyle>
            <a:defPPr>
              <a:defRPr lang="en-US"/>
            </a:defPPr>
            <a:lvl1pPr marL="285750" indent="-285750">
              <a:lnSpc>
                <a:spcPct val="150000"/>
              </a:lnSpc>
              <a:buFont typeface="Arial" panose="020B0604020202020204" pitchFamily="34" charset="0"/>
              <a:buChar char="•"/>
            </a:lvl1pPr>
          </a:lstStyle>
          <a:p>
            <a:r>
              <a:rPr lang="zh-CN" altLang="en-US" dirty="0"/>
              <a:t>例如，不同厚度的</a:t>
            </a:r>
            <a:r>
              <a:rPr lang="en-US" altLang="zh-CN" dirty="0"/>
              <a:t>GND</a:t>
            </a:r>
            <a:r>
              <a:rPr lang="zh-CN" altLang="en-US" dirty="0"/>
              <a:t>与介电层的组合改变了模的分布，对于 多谐振类型的反射表面来说，要分析微波开关到底在对那个模起作用。</a:t>
            </a:r>
          </a:p>
        </p:txBody>
      </p:sp>
      <p:pic>
        <p:nvPicPr>
          <p:cNvPr id="12" name="Picture 11">
            <a:extLst>
              <a:ext uri="{FF2B5EF4-FFF2-40B4-BE49-F238E27FC236}">
                <a16:creationId xmlns:a16="http://schemas.microsoft.com/office/drawing/2014/main" id="{7B0122F4-B775-490D-A890-F9D267F68369}"/>
              </a:ext>
            </a:extLst>
          </p:cNvPr>
          <p:cNvPicPr>
            <a:picLocks noChangeAspect="1"/>
          </p:cNvPicPr>
          <p:nvPr/>
        </p:nvPicPr>
        <p:blipFill>
          <a:blip r:embed="rId2"/>
          <a:stretch>
            <a:fillRect/>
          </a:stretch>
        </p:blipFill>
        <p:spPr>
          <a:xfrm>
            <a:off x="2615779" y="2327101"/>
            <a:ext cx="3912442" cy="2354493"/>
          </a:xfrm>
          <a:prstGeom prst="rect">
            <a:avLst/>
          </a:prstGeom>
        </p:spPr>
      </p:pic>
      <p:sp>
        <p:nvSpPr>
          <p:cNvPr id="13" name="Rectangle 28">
            <a:extLst>
              <a:ext uri="{FF2B5EF4-FFF2-40B4-BE49-F238E27FC236}">
                <a16:creationId xmlns:a16="http://schemas.microsoft.com/office/drawing/2014/main" id="{FB46B8A5-EF14-4455-A3E7-4A2771D51EC4}"/>
              </a:ext>
            </a:extLst>
          </p:cNvPr>
          <p:cNvSpPr/>
          <p:nvPr/>
        </p:nvSpPr>
        <p:spPr>
          <a:xfrm>
            <a:off x="847287" y="1857029"/>
            <a:ext cx="7054952" cy="3007922"/>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14" name="TextBox 7">
            <a:extLst>
              <a:ext uri="{FF2B5EF4-FFF2-40B4-BE49-F238E27FC236}">
                <a16:creationId xmlns:a16="http://schemas.microsoft.com/office/drawing/2014/main" id="{CFD4252B-499A-4472-9E83-BC888B0C3D14}"/>
              </a:ext>
            </a:extLst>
          </p:cNvPr>
          <p:cNvSpPr txBox="1"/>
          <p:nvPr/>
        </p:nvSpPr>
        <p:spPr>
          <a:xfrm>
            <a:off x="847285" y="1857027"/>
            <a:ext cx="7054955"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对于反射型的表面，底板会带来不同的模分布</a:t>
            </a:r>
          </a:p>
        </p:txBody>
      </p:sp>
      <p:cxnSp>
        <p:nvCxnSpPr>
          <p:cNvPr id="15" name="Straight Connector 14">
            <a:extLst>
              <a:ext uri="{FF2B5EF4-FFF2-40B4-BE49-F238E27FC236}">
                <a16:creationId xmlns:a16="http://schemas.microsoft.com/office/drawing/2014/main" id="{0973056C-A1BA-4054-B42F-38025A1C672A}"/>
              </a:ext>
            </a:extLst>
          </p:cNvPr>
          <p:cNvCxnSpPr/>
          <p:nvPr/>
        </p:nvCxnSpPr>
        <p:spPr>
          <a:xfrm>
            <a:off x="847289" y="5129871"/>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610045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28579CBE-6CC5-4804-A949-C882A6123B16}"/>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1B7EFF7-D947-4BEE-A881-2D57E96E5693}"/>
              </a:ext>
            </a:extLst>
          </p:cNvPr>
          <p:cNvSpPr txBox="1"/>
          <p:nvPr/>
        </p:nvSpPr>
        <p:spPr>
          <a:xfrm>
            <a:off x="733448" y="658466"/>
            <a:ext cx="8105752" cy="715709"/>
          </a:xfrm>
          <a:prstGeom prst="rect">
            <a:avLst/>
          </a:prstGeom>
          <a:noFill/>
        </p:spPr>
        <p:txBody>
          <a:bodyPr wrap="square" rtlCol="0">
            <a:spAutoFit/>
          </a:bodyPr>
          <a:lstStyle/>
          <a:p>
            <a:r>
              <a:rPr lang="en-US" altLang="zh-CN"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300 GHz </a:t>
            </a:r>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超表面设计实例</a:t>
            </a:r>
          </a:p>
        </p:txBody>
      </p:sp>
      <p:sp>
        <p:nvSpPr>
          <p:cNvPr id="7" name="TextBox 6">
            <a:extLst>
              <a:ext uri="{FF2B5EF4-FFF2-40B4-BE49-F238E27FC236}">
                <a16:creationId xmlns:a16="http://schemas.microsoft.com/office/drawing/2014/main" id="{D180D07A-12D1-4E2F-A419-EF0EA0EDAF98}"/>
              </a:ext>
            </a:extLst>
          </p:cNvPr>
          <p:cNvSpPr txBox="1"/>
          <p:nvPr/>
        </p:nvSpPr>
        <p:spPr>
          <a:xfrm>
            <a:off x="574646" y="6050192"/>
            <a:ext cx="8263155" cy="461665"/>
          </a:xfrm>
          <a:prstGeom prst="rect">
            <a:avLst/>
          </a:prstGeom>
          <a:noFill/>
        </p:spPr>
        <p:txBody>
          <a:bodyPr wrap="square">
            <a:spAutoFit/>
          </a:bodyPr>
          <a:lstStyle>
            <a:defPPr>
              <a:defRPr lang="en-US"/>
            </a:defPPr>
            <a:lvl1pPr>
              <a:defRPr sz="1200">
                <a:solidFill>
                  <a:srgbClr val="333333"/>
                </a:solidFill>
                <a:latin typeface="Arial" panose="020B0604020202020204" pitchFamily="34" charset="0"/>
              </a:defRPr>
            </a:lvl1pPr>
          </a:lstStyle>
          <a:p>
            <a:r>
              <a:rPr lang="en-US" dirty="0"/>
              <a:t>Venkatesh, S., Lu, X., Saeidi, H., &amp; Sengupta, K. (2020). A high-speed programmable and scalable terahertz holographic </a:t>
            </a:r>
            <a:r>
              <a:rPr lang="en-US" dirty="0" err="1"/>
              <a:t>metasurface</a:t>
            </a:r>
            <a:r>
              <a:rPr lang="en-US" dirty="0"/>
              <a:t> based on tiled CMOS chips. Nature Electronics, 3(12), 785-793.</a:t>
            </a:r>
          </a:p>
        </p:txBody>
      </p:sp>
      <p:sp>
        <p:nvSpPr>
          <p:cNvPr id="8" name="Rectangle 7">
            <a:extLst>
              <a:ext uri="{FF2B5EF4-FFF2-40B4-BE49-F238E27FC236}">
                <a16:creationId xmlns:a16="http://schemas.microsoft.com/office/drawing/2014/main" id="{7D14BA62-D026-4218-88D6-CD83070D6B91}"/>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9" name="TextBox 8">
            <a:extLst>
              <a:ext uri="{FF2B5EF4-FFF2-40B4-BE49-F238E27FC236}">
                <a16:creationId xmlns:a16="http://schemas.microsoft.com/office/drawing/2014/main" id="{0845AF15-9530-42B4-9ECF-8D91BD17CE21}"/>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17</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pic>
        <p:nvPicPr>
          <p:cNvPr id="11" name="Picture 10">
            <a:extLst>
              <a:ext uri="{FF2B5EF4-FFF2-40B4-BE49-F238E27FC236}">
                <a16:creationId xmlns:a16="http://schemas.microsoft.com/office/drawing/2014/main" id="{83839C6D-87AC-42C8-8FF3-6DCEFEA20180}"/>
              </a:ext>
            </a:extLst>
          </p:cNvPr>
          <p:cNvPicPr>
            <a:picLocks noChangeAspect="1"/>
          </p:cNvPicPr>
          <p:nvPr/>
        </p:nvPicPr>
        <p:blipFill>
          <a:blip r:embed="rId2"/>
          <a:stretch>
            <a:fillRect/>
          </a:stretch>
        </p:blipFill>
        <p:spPr>
          <a:xfrm>
            <a:off x="847289" y="1762969"/>
            <a:ext cx="3421900" cy="2999195"/>
          </a:xfrm>
          <a:prstGeom prst="rect">
            <a:avLst/>
          </a:prstGeom>
        </p:spPr>
      </p:pic>
      <p:sp>
        <p:nvSpPr>
          <p:cNvPr id="12" name="文本框 10">
            <a:extLst>
              <a:ext uri="{FF2B5EF4-FFF2-40B4-BE49-F238E27FC236}">
                <a16:creationId xmlns:a16="http://schemas.microsoft.com/office/drawing/2014/main" id="{6D581456-7A67-4A9E-95BA-7C700B2DB1E8}"/>
              </a:ext>
            </a:extLst>
          </p:cNvPr>
          <p:cNvSpPr txBox="1"/>
          <p:nvPr/>
        </p:nvSpPr>
        <p:spPr>
          <a:xfrm>
            <a:off x="847289" y="5047057"/>
            <a:ext cx="7684315" cy="880369"/>
          </a:xfrm>
          <a:prstGeom prst="rect">
            <a:avLst/>
          </a:prstGeom>
          <a:noFill/>
        </p:spPr>
        <p:txBody>
          <a:bodyPr wrap="square">
            <a:spAutoFit/>
          </a:bodyPr>
          <a:lstStyle>
            <a:defPPr>
              <a:defRPr lang="en-US"/>
            </a:defPPr>
            <a:lvl1pPr marL="285750" indent="-285750">
              <a:lnSpc>
                <a:spcPct val="150000"/>
              </a:lnSpc>
              <a:buFont typeface="Arial" panose="020B0604020202020204" pitchFamily="34" charset="0"/>
              <a:buChar char="•"/>
            </a:lvl1pPr>
          </a:lstStyle>
          <a:p>
            <a:r>
              <a:rPr lang="zh-CN" altLang="en-US" dirty="0"/>
              <a:t>基于通用</a:t>
            </a:r>
            <a:r>
              <a:rPr lang="en-US" altLang="zh-CN" dirty="0"/>
              <a:t>65nm CMOS </a:t>
            </a:r>
            <a:r>
              <a:rPr lang="zh-CN" altLang="en-US" dirty="0"/>
              <a:t>工艺实现的工作在 </a:t>
            </a:r>
            <a:r>
              <a:rPr lang="en-US" altLang="zh-CN" dirty="0"/>
              <a:t>300 GHz</a:t>
            </a:r>
            <a:r>
              <a:rPr lang="zh-CN" altLang="en-US" dirty="0"/>
              <a:t>的可编程超表面</a:t>
            </a:r>
            <a:endParaRPr lang="en-US" altLang="zh-CN" dirty="0"/>
          </a:p>
          <a:p>
            <a:r>
              <a:rPr lang="zh-CN" altLang="en-US" dirty="0"/>
              <a:t>实现成像以及波束赋形功能</a:t>
            </a:r>
          </a:p>
        </p:txBody>
      </p:sp>
      <p:pic>
        <p:nvPicPr>
          <p:cNvPr id="14" name="Picture 13">
            <a:extLst>
              <a:ext uri="{FF2B5EF4-FFF2-40B4-BE49-F238E27FC236}">
                <a16:creationId xmlns:a16="http://schemas.microsoft.com/office/drawing/2014/main" id="{926A487B-3093-4D49-9A2A-3D77B966EC2C}"/>
              </a:ext>
            </a:extLst>
          </p:cNvPr>
          <p:cNvPicPr>
            <a:picLocks noChangeAspect="1"/>
          </p:cNvPicPr>
          <p:nvPr/>
        </p:nvPicPr>
        <p:blipFill>
          <a:blip r:embed="rId3"/>
          <a:stretch>
            <a:fillRect/>
          </a:stretch>
        </p:blipFill>
        <p:spPr>
          <a:xfrm>
            <a:off x="4572000" y="1734041"/>
            <a:ext cx="2720453" cy="3028123"/>
          </a:xfrm>
          <a:prstGeom prst="rect">
            <a:avLst/>
          </a:prstGeom>
        </p:spPr>
      </p:pic>
    </p:spTree>
    <p:extLst>
      <p:ext uri="{BB962C8B-B14F-4D97-AF65-F5344CB8AC3E}">
        <p14:creationId xmlns:p14="http://schemas.microsoft.com/office/powerpoint/2010/main" val="38783390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close up of a map&#10;&#10;Description automatically generated">
            <a:extLst>
              <a:ext uri="{FF2B5EF4-FFF2-40B4-BE49-F238E27FC236}">
                <a16:creationId xmlns:a16="http://schemas.microsoft.com/office/drawing/2014/main" id="{5A689C88-6D3D-49B1-9B95-66CB1412416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887" y="2547627"/>
            <a:ext cx="3775229" cy="2122337"/>
          </a:xfrm>
          <a:prstGeom prst="rect">
            <a:avLst/>
          </a:prstGeom>
        </p:spPr>
      </p:pic>
      <p:sp>
        <p:nvSpPr>
          <p:cNvPr id="10" name="矩形">
            <a:extLst>
              <a:ext uri="{FF2B5EF4-FFF2-40B4-BE49-F238E27FC236}">
                <a16:creationId xmlns:a16="http://schemas.microsoft.com/office/drawing/2014/main" id="{3A9D8A58-97CC-4B80-A266-48FE9D4290F4}"/>
              </a:ext>
            </a:extLst>
          </p:cNvPr>
          <p:cNvSpPr/>
          <p:nvPr/>
        </p:nvSpPr>
        <p:spPr>
          <a:xfrm>
            <a:off x="161508" y="1857029"/>
            <a:ext cx="3808591" cy="3503536"/>
          </a:xfrm>
          <a:prstGeom prst="rect">
            <a:avLst/>
          </a:prstGeom>
          <a:ln w="38100">
            <a:solidFill>
              <a:srgbClr val="0D0D0D"/>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sz="1200"/>
          </a:p>
        </p:txBody>
      </p:sp>
      <p:sp>
        <p:nvSpPr>
          <p:cNvPr id="15" name="Rectangle 14">
            <a:extLst>
              <a:ext uri="{FF2B5EF4-FFF2-40B4-BE49-F238E27FC236}">
                <a16:creationId xmlns:a16="http://schemas.microsoft.com/office/drawing/2014/main" id="{A7385882-587C-4677-A4B3-93D0B8B38E39}"/>
              </a:ext>
            </a:extLst>
          </p:cNvPr>
          <p:cNvSpPr/>
          <p:nvPr/>
        </p:nvSpPr>
        <p:spPr>
          <a:xfrm>
            <a:off x="137206" y="4958429"/>
            <a:ext cx="3808589" cy="230832"/>
          </a:xfrm>
          <a:prstGeom prst="rect">
            <a:avLst/>
          </a:prstGeom>
        </p:spPr>
        <p:txBody>
          <a:bodyPr wrap="square">
            <a:spAutoFit/>
          </a:bodyPr>
          <a:lstStyle/>
          <a:p>
            <a:pPr algn="ctr"/>
            <a:r>
              <a:rPr lang="en-US" sz="900" dirty="0">
                <a:solidFill>
                  <a:srgbClr val="222222"/>
                </a:solidFill>
                <a:latin typeface="Segoe UI" panose="020B0502040204020203" pitchFamily="34" charset="0"/>
                <a:cs typeface="Segoe UI" panose="020B0502040204020203" pitchFamily="34" charset="0"/>
              </a:rPr>
              <a:t>Wang, </a:t>
            </a:r>
            <a:r>
              <a:rPr lang="en-US" sz="900" dirty="0" err="1">
                <a:solidFill>
                  <a:srgbClr val="222222"/>
                </a:solidFill>
                <a:latin typeface="Segoe UI" panose="020B0502040204020203" pitchFamily="34" charset="0"/>
                <a:cs typeface="Segoe UI" panose="020B0502040204020203" pitchFamily="34" charset="0"/>
              </a:rPr>
              <a:t>Qiu</a:t>
            </a:r>
            <a:r>
              <a:rPr lang="en-US" sz="900" dirty="0">
                <a:solidFill>
                  <a:srgbClr val="222222"/>
                </a:solidFill>
                <a:latin typeface="Segoe UI" panose="020B0502040204020203" pitchFamily="34" charset="0"/>
                <a:cs typeface="Segoe UI" panose="020B0502040204020203" pitchFamily="34" charset="0"/>
              </a:rPr>
              <a:t>, et al., </a:t>
            </a:r>
            <a:r>
              <a:rPr lang="en-US" sz="900" i="1" dirty="0">
                <a:solidFill>
                  <a:srgbClr val="222222"/>
                </a:solidFill>
                <a:latin typeface="Segoe UI" panose="020B0502040204020203" pitchFamily="34" charset="0"/>
                <a:cs typeface="Segoe UI" panose="020B0502040204020203" pitchFamily="34" charset="0"/>
              </a:rPr>
              <a:t>Scientific reports</a:t>
            </a:r>
            <a:r>
              <a:rPr lang="en-US" sz="900" dirty="0">
                <a:solidFill>
                  <a:srgbClr val="222222"/>
                </a:solidFill>
                <a:latin typeface="Segoe UI" panose="020B0502040204020203" pitchFamily="34" charset="0"/>
                <a:cs typeface="Segoe UI" panose="020B0502040204020203" pitchFamily="34" charset="0"/>
              </a:rPr>
              <a:t> 6 (2016): 32867.</a:t>
            </a:r>
            <a:endParaRPr lang="en-US" sz="900" dirty="0">
              <a:latin typeface="Segoe UI" panose="020B0502040204020203" pitchFamily="34" charset="0"/>
              <a:cs typeface="Segoe UI" panose="020B0502040204020203" pitchFamily="34" charset="0"/>
            </a:endParaRPr>
          </a:p>
        </p:txBody>
      </p:sp>
      <p:sp>
        <p:nvSpPr>
          <p:cNvPr id="53" name="矩形">
            <a:extLst>
              <a:ext uri="{FF2B5EF4-FFF2-40B4-BE49-F238E27FC236}">
                <a16:creationId xmlns:a16="http://schemas.microsoft.com/office/drawing/2014/main" id="{CC6E3D88-1350-4125-B234-449581F08011}"/>
              </a:ext>
            </a:extLst>
          </p:cNvPr>
          <p:cNvSpPr/>
          <p:nvPr/>
        </p:nvSpPr>
        <p:spPr>
          <a:xfrm>
            <a:off x="4146849" y="1857028"/>
            <a:ext cx="4739190" cy="3503536"/>
          </a:xfrm>
          <a:prstGeom prst="rect">
            <a:avLst/>
          </a:prstGeom>
          <a:ln w="38100">
            <a:solidFill>
              <a:srgbClr val="0D0D0D"/>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sz="1200" dirty="0"/>
          </a:p>
        </p:txBody>
      </p:sp>
      <p:sp>
        <p:nvSpPr>
          <p:cNvPr id="21" name="TextBox 7">
            <a:extLst>
              <a:ext uri="{FF2B5EF4-FFF2-40B4-BE49-F238E27FC236}">
                <a16:creationId xmlns:a16="http://schemas.microsoft.com/office/drawing/2014/main" id="{C332F076-5661-4A1E-9CE5-4CA67A339ACD}"/>
              </a:ext>
            </a:extLst>
          </p:cNvPr>
          <p:cNvSpPr txBox="1"/>
          <p:nvPr/>
        </p:nvSpPr>
        <p:spPr>
          <a:xfrm>
            <a:off x="169131" y="1857029"/>
            <a:ext cx="3808589"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微波静态超表面结构</a:t>
            </a:r>
          </a:p>
        </p:txBody>
      </p:sp>
      <p:pic>
        <p:nvPicPr>
          <p:cNvPr id="3" name="Picture 2">
            <a:extLst>
              <a:ext uri="{FF2B5EF4-FFF2-40B4-BE49-F238E27FC236}">
                <a16:creationId xmlns:a16="http://schemas.microsoft.com/office/drawing/2014/main" id="{3B2245A3-BA20-4E2F-8D60-1A7B9A8A01F8}"/>
              </a:ext>
            </a:extLst>
          </p:cNvPr>
          <p:cNvPicPr>
            <a:picLocks noChangeAspect="1"/>
          </p:cNvPicPr>
          <p:nvPr/>
        </p:nvPicPr>
        <p:blipFill>
          <a:blip r:embed="rId4"/>
          <a:stretch>
            <a:fillRect/>
          </a:stretch>
        </p:blipFill>
        <p:spPr>
          <a:xfrm>
            <a:off x="4262749" y="2290193"/>
            <a:ext cx="4423499" cy="3070371"/>
          </a:xfrm>
          <a:prstGeom prst="rect">
            <a:avLst/>
          </a:prstGeom>
        </p:spPr>
      </p:pic>
      <p:sp>
        <p:nvSpPr>
          <p:cNvPr id="26" name="TextBox 7">
            <a:extLst>
              <a:ext uri="{FF2B5EF4-FFF2-40B4-BE49-F238E27FC236}">
                <a16:creationId xmlns:a16="http://schemas.microsoft.com/office/drawing/2014/main" id="{1DB095F9-2BA4-4F5F-87C8-A887957C678A}"/>
              </a:ext>
            </a:extLst>
          </p:cNvPr>
          <p:cNvSpPr txBox="1"/>
          <p:nvPr/>
        </p:nvSpPr>
        <p:spPr>
          <a:xfrm>
            <a:off x="4139228" y="1843223"/>
            <a:ext cx="4746811"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太赫兹频率动态化处理</a:t>
            </a:r>
          </a:p>
        </p:txBody>
      </p:sp>
      <p:sp>
        <p:nvSpPr>
          <p:cNvPr id="27" name="Rectangle 26">
            <a:extLst>
              <a:ext uri="{FF2B5EF4-FFF2-40B4-BE49-F238E27FC236}">
                <a16:creationId xmlns:a16="http://schemas.microsoft.com/office/drawing/2014/main" id="{59955D20-BD86-4454-B0CA-1EA255135B1A}"/>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28" name="TextBox 27">
            <a:extLst>
              <a:ext uri="{FF2B5EF4-FFF2-40B4-BE49-F238E27FC236}">
                <a16:creationId xmlns:a16="http://schemas.microsoft.com/office/drawing/2014/main" id="{1470AB88-3622-4A30-9EC5-F09FDACC4257}"/>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18</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29" name="Straight Connector 28">
            <a:extLst>
              <a:ext uri="{FF2B5EF4-FFF2-40B4-BE49-F238E27FC236}">
                <a16:creationId xmlns:a16="http://schemas.microsoft.com/office/drawing/2014/main" id="{0DD41F8B-435E-4722-923F-56CDDC94E7EF}"/>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1AB545A-3905-4944-BDF7-C99A443B79D6}"/>
              </a:ext>
            </a:extLst>
          </p:cNvPr>
          <p:cNvSpPr txBox="1"/>
          <p:nvPr/>
        </p:nvSpPr>
        <p:spPr>
          <a:xfrm>
            <a:off x="733448" y="658466"/>
            <a:ext cx="8105752" cy="715709"/>
          </a:xfrm>
          <a:prstGeom prst="rect">
            <a:avLst/>
          </a:prstGeom>
          <a:noFill/>
        </p:spPr>
        <p:txBody>
          <a:bodyPr wrap="square" rtlCol="0">
            <a:spAutoFit/>
          </a:bodyPr>
          <a:lstStyle/>
          <a:p>
            <a:r>
              <a:rPr lang="en-US" altLang="zh-CN"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300 GHz </a:t>
            </a:r>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超表面设计实例</a:t>
            </a:r>
          </a:p>
        </p:txBody>
      </p:sp>
      <p:sp>
        <p:nvSpPr>
          <p:cNvPr id="31" name="文本框 10">
            <a:extLst>
              <a:ext uri="{FF2B5EF4-FFF2-40B4-BE49-F238E27FC236}">
                <a16:creationId xmlns:a16="http://schemas.microsoft.com/office/drawing/2014/main" id="{931985CF-B7CD-4CB5-85C7-A7C68D3A86BE}"/>
              </a:ext>
            </a:extLst>
          </p:cNvPr>
          <p:cNvSpPr txBox="1"/>
          <p:nvPr/>
        </p:nvSpPr>
        <p:spPr>
          <a:xfrm>
            <a:off x="733448" y="5500028"/>
            <a:ext cx="7684315" cy="880369"/>
          </a:xfrm>
          <a:prstGeom prst="rect">
            <a:avLst/>
          </a:prstGeom>
          <a:noFill/>
        </p:spPr>
        <p:txBody>
          <a:bodyPr wrap="square">
            <a:spAutoFit/>
          </a:bodyPr>
          <a:lstStyle>
            <a:defPPr>
              <a:defRPr lang="en-US"/>
            </a:defPPr>
            <a:lvl1pPr marL="285750" indent="-285750">
              <a:lnSpc>
                <a:spcPct val="150000"/>
              </a:lnSpc>
              <a:buFont typeface="Arial" panose="020B0604020202020204" pitchFamily="34" charset="0"/>
              <a:buChar char="•"/>
            </a:lvl1pPr>
          </a:lstStyle>
          <a:p>
            <a:r>
              <a:rPr lang="zh-CN" altLang="en-US" dirty="0"/>
              <a:t>通过环形电路实现等效的开口谐振环</a:t>
            </a:r>
            <a:endParaRPr lang="en-US" altLang="zh-CN" dirty="0"/>
          </a:p>
          <a:p>
            <a:r>
              <a:rPr lang="zh-CN" altLang="en-US" dirty="0"/>
              <a:t>通过小圆环对晶体管开关的寄生电容进行消除</a:t>
            </a:r>
          </a:p>
        </p:txBody>
      </p:sp>
    </p:spTree>
    <p:extLst>
      <p:ext uri="{BB962C8B-B14F-4D97-AF65-F5344CB8AC3E}">
        <p14:creationId xmlns:p14="http://schemas.microsoft.com/office/powerpoint/2010/main" val="22171386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539EFA1E-7C9F-4335-A1AE-5066C07D8773}"/>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2947B7B6-8084-4A53-B029-97F4AC085974}"/>
              </a:ext>
            </a:extLst>
          </p:cNvPr>
          <p:cNvSpPr txBox="1"/>
          <p:nvPr/>
        </p:nvSpPr>
        <p:spPr>
          <a:xfrm>
            <a:off x="733448" y="658466"/>
            <a:ext cx="8105752" cy="715709"/>
          </a:xfrm>
          <a:prstGeom prst="rect">
            <a:avLst/>
          </a:prstGeom>
          <a:noFill/>
        </p:spPr>
        <p:txBody>
          <a:bodyPr wrap="square" rtlCol="0">
            <a:spAutoFit/>
          </a:bodyPr>
          <a:lstStyle/>
          <a:p>
            <a:r>
              <a:rPr lang="en-US" altLang="zh-CN"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300 GHz </a:t>
            </a:r>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超表面设计实例</a:t>
            </a:r>
          </a:p>
        </p:txBody>
      </p:sp>
      <p:pic>
        <p:nvPicPr>
          <p:cNvPr id="7" name="Picture 6">
            <a:extLst>
              <a:ext uri="{FF2B5EF4-FFF2-40B4-BE49-F238E27FC236}">
                <a16:creationId xmlns:a16="http://schemas.microsoft.com/office/drawing/2014/main" id="{80A2F676-0A1E-4C85-A73A-979BB4B62D41}"/>
              </a:ext>
            </a:extLst>
          </p:cNvPr>
          <p:cNvPicPr>
            <a:picLocks noChangeAspect="1"/>
          </p:cNvPicPr>
          <p:nvPr/>
        </p:nvPicPr>
        <p:blipFill>
          <a:blip r:embed="rId2"/>
          <a:stretch>
            <a:fillRect/>
          </a:stretch>
        </p:blipFill>
        <p:spPr>
          <a:xfrm>
            <a:off x="538802" y="2194227"/>
            <a:ext cx="3519672" cy="3115857"/>
          </a:xfrm>
          <a:prstGeom prst="rect">
            <a:avLst/>
          </a:prstGeom>
        </p:spPr>
      </p:pic>
      <p:pic>
        <p:nvPicPr>
          <p:cNvPr id="9" name="Picture 8">
            <a:extLst>
              <a:ext uri="{FF2B5EF4-FFF2-40B4-BE49-F238E27FC236}">
                <a16:creationId xmlns:a16="http://schemas.microsoft.com/office/drawing/2014/main" id="{A5E47988-1B25-4C5E-85B6-0A372D708DB5}"/>
              </a:ext>
            </a:extLst>
          </p:cNvPr>
          <p:cNvPicPr>
            <a:picLocks noChangeAspect="1"/>
          </p:cNvPicPr>
          <p:nvPr/>
        </p:nvPicPr>
        <p:blipFill>
          <a:blip r:embed="rId3"/>
          <a:stretch>
            <a:fillRect/>
          </a:stretch>
        </p:blipFill>
        <p:spPr>
          <a:xfrm>
            <a:off x="4786324" y="2228046"/>
            <a:ext cx="3536112" cy="3048218"/>
          </a:xfrm>
          <a:prstGeom prst="rect">
            <a:avLst/>
          </a:prstGeom>
        </p:spPr>
      </p:pic>
      <p:sp>
        <p:nvSpPr>
          <p:cNvPr id="10" name="矩形">
            <a:extLst>
              <a:ext uri="{FF2B5EF4-FFF2-40B4-BE49-F238E27FC236}">
                <a16:creationId xmlns:a16="http://schemas.microsoft.com/office/drawing/2014/main" id="{35DE7AE4-789A-427B-AD1F-16933C7321AF}"/>
              </a:ext>
            </a:extLst>
          </p:cNvPr>
          <p:cNvSpPr/>
          <p:nvPr/>
        </p:nvSpPr>
        <p:spPr>
          <a:xfrm>
            <a:off x="161508" y="1857029"/>
            <a:ext cx="3808591" cy="3503536"/>
          </a:xfrm>
          <a:prstGeom prst="rect">
            <a:avLst/>
          </a:prstGeom>
          <a:ln w="38100">
            <a:solidFill>
              <a:srgbClr val="0D0D0D"/>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sz="1200"/>
          </a:p>
        </p:txBody>
      </p:sp>
      <p:sp>
        <p:nvSpPr>
          <p:cNvPr id="11" name="矩形">
            <a:extLst>
              <a:ext uri="{FF2B5EF4-FFF2-40B4-BE49-F238E27FC236}">
                <a16:creationId xmlns:a16="http://schemas.microsoft.com/office/drawing/2014/main" id="{26DA4F9B-D582-4404-8CD9-4A5D9570A08E}"/>
              </a:ext>
            </a:extLst>
          </p:cNvPr>
          <p:cNvSpPr/>
          <p:nvPr/>
        </p:nvSpPr>
        <p:spPr>
          <a:xfrm>
            <a:off x="4146849" y="1857028"/>
            <a:ext cx="4739190" cy="3503536"/>
          </a:xfrm>
          <a:prstGeom prst="rect">
            <a:avLst/>
          </a:prstGeom>
          <a:ln w="38100">
            <a:solidFill>
              <a:srgbClr val="0D0D0D"/>
            </a:solidFill>
            <a:miter lim="400000"/>
          </a:ln>
        </p:spPr>
        <p:txBody>
          <a:bodyPr lIns="0" tIns="0" rIns="0" bIns="0" anchor="ctr"/>
          <a:lstStyle/>
          <a:p>
            <a:pPr>
              <a:defRPr sz="3200" b="0">
                <a:solidFill>
                  <a:srgbClr val="FFFFFF"/>
                </a:solidFill>
                <a:latin typeface="+mn-lt"/>
                <a:ea typeface="+mn-ea"/>
                <a:cs typeface="+mn-cs"/>
                <a:sym typeface="Helvetica Neue Medium"/>
              </a:defRPr>
            </a:pPr>
            <a:endParaRPr sz="1200" dirty="0"/>
          </a:p>
        </p:txBody>
      </p:sp>
      <p:sp>
        <p:nvSpPr>
          <p:cNvPr id="12" name="TextBox 7">
            <a:extLst>
              <a:ext uri="{FF2B5EF4-FFF2-40B4-BE49-F238E27FC236}">
                <a16:creationId xmlns:a16="http://schemas.microsoft.com/office/drawing/2014/main" id="{B567221E-3207-4C53-8F9B-774CA9E48368}"/>
              </a:ext>
            </a:extLst>
          </p:cNvPr>
          <p:cNvSpPr txBox="1"/>
          <p:nvPr/>
        </p:nvSpPr>
        <p:spPr>
          <a:xfrm>
            <a:off x="169131" y="1857029"/>
            <a:ext cx="3808589"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开关比提升</a:t>
            </a:r>
          </a:p>
        </p:txBody>
      </p:sp>
      <p:sp>
        <p:nvSpPr>
          <p:cNvPr id="13" name="TextBox 7">
            <a:extLst>
              <a:ext uri="{FF2B5EF4-FFF2-40B4-BE49-F238E27FC236}">
                <a16:creationId xmlns:a16="http://schemas.microsoft.com/office/drawing/2014/main" id="{77C59814-2AD0-4EF6-9166-9D79DDB46209}"/>
              </a:ext>
            </a:extLst>
          </p:cNvPr>
          <p:cNvSpPr txBox="1"/>
          <p:nvPr/>
        </p:nvSpPr>
        <p:spPr>
          <a:xfrm>
            <a:off x="4139228" y="1843223"/>
            <a:ext cx="4746811"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实现多种相位，调制速度 </a:t>
            </a:r>
            <a:r>
              <a:rPr lang="en-US" altLang="zh-CN" dirty="0"/>
              <a:t>5 GHz</a:t>
            </a:r>
            <a:endParaRPr lang="zh-CN" altLang="en-US" dirty="0"/>
          </a:p>
        </p:txBody>
      </p:sp>
      <p:sp>
        <p:nvSpPr>
          <p:cNvPr id="14" name="Rectangle 13">
            <a:extLst>
              <a:ext uri="{FF2B5EF4-FFF2-40B4-BE49-F238E27FC236}">
                <a16:creationId xmlns:a16="http://schemas.microsoft.com/office/drawing/2014/main" id="{361C8BFB-8EC7-468C-9620-636380619AB7}"/>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15" name="TextBox 14">
            <a:extLst>
              <a:ext uri="{FF2B5EF4-FFF2-40B4-BE49-F238E27FC236}">
                <a16:creationId xmlns:a16="http://schemas.microsoft.com/office/drawing/2014/main" id="{71E7C44A-ABAE-4B07-B5A8-DED7B8C060DF}"/>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19</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sp>
        <p:nvSpPr>
          <p:cNvPr id="16" name="文本框 10">
            <a:extLst>
              <a:ext uri="{FF2B5EF4-FFF2-40B4-BE49-F238E27FC236}">
                <a16:creationId xmlns:a16="http://schemas.microsoft.com/office/drawing/2014/main" id="{67222415-31AF-44AB-B04F-385EFF7EA462}"/>
              </a:ext>
            </a:extLst>
          </p:cNvPr>
          <p:cNvSpPr txBox="1"/>
          <p:nvPr/>
        </p:nvSpPr>
        <p:spPr>
          <a:xfrm>
            <a:off x="411061" y="5500028"/>
            <a:ext cx="8474977" cy="880947"/>
          </a:xfrm>
          <a:prstGeom prst="rect">
            <a:avLst/>
          </a:prstGeom>
          <a:noFill/>
        </p:spPr>
        <p:txBody>
          <a:bodyPr wrap="square">
            <a:spAutoFit/>
          </a:bodyPr>
          <a:lstStyle>
            <a:defPPr>
              <a:defRPr lang="en-US"/>
            </a:defPPr>
            <a:lvl1pPr marL="285750" indent="-285750">
              <a:lnSpc>
                <a:spcPct val="150000"/>
              </a:lnSpc>
              <a:buFont typeface="Arial" panose="020B0604020202020204" pitchFamily="34" charset="0"/>
              <a:buChar char="•"/>
            </a:lvl1pPr>
          </a:lstStyle>
          <a:p>
            <a:r>
              <a:rPr lang="zh-CN" altLang="en-US" dirty="0"/>
              <a:t>虽然通过消除寄生方法提升了开关比，</a:t>
            </a:r>
            <a:r>
              <a:rPr lang="en-US" altLang="zh-CN" dirty="0"/>
              <a:t>12.5</a:t>
            </a:r>
            <a:r>
              <a:rPr lang="zh-CN" altLang="en-US" dirty="0"/>
              <a:t>倍的开关比依然较低</a:t>
            </a:r>
            <a:endParaRPr lang="en-US" altLang="zh-CN" dirty="0"/>
          </a:p>
          <a:p>
            <a:r>
              <a:rPr lang="zh-CN" altLang="en-US" dirty="0"/>
              <a:t>衬底以及谐振环本身的交叉极化损耗使得其在通信中的应用受到部分限制</a:t>
            </a:r>
          </a:p>
        </p:txBody>
      </p:sp>
    </p:spTree>
    <p:extLst>
      <p:ext uri="{BB962C8B-B14F-4D97-AF65-F5344CB8AC3E}">
        <p14:creationId xmlns:p14="http://schemas.microsoft.com/office/powerpoint/2010/main" val="6468099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4AEB71B-93C9-4776-B52E-3F3CD87A9A09}"/>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7" name="TextBox 6">
            <a:extLst>
              <a:ext uri="{FF2B5EF4-FFF2-40B4-BE49-F238E27FC236}">
                <a16:creationId xmlns:a16="http://schemas.microsoft.com/office/drawing/2014/main" id="{A6212000-D3B1-4565-9ADB-0F5A19059744}"/>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2</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8" name="Straight Connector 7">
            <a:extLst>
              <a:ext uri="{FF2B5EF4-FFF2-40B4-BE49-F238E27FC236}">
                <a16:creationId xmlns:a16="http://schemas.microsoft.com/office/drawing/2014/main" id="{846544B7-2763-4B55-BC51-0F186CA06AF0}"/>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15D53E4-880E-4304-9AB5-4F188B78E4AB}"/>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简单物理模型</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11" name="Rectangle 10">
            <a:extLst>
              <a:ext uri="{FF2B5EF4-FFF2-40B4-BE49-F238E27FC236}">
                <a16:creationId xmlns:a16="http://schemas.microsoft.com/office/drawing/2014/main" id="{823042CE-B83B-4284-8340-E1CD923440A0}"/>
              </a:ext>
            </a:extLst>
          </p:cNvPr>
          <p:cNvSpPr/>
          <p:nvPr/>
        </p:nvSpPr>
        <p:spPr>
          <a:xfrm>
            <a:off x="987966" y="2110345"/>
            <a:ext cx="6818377" cy="5972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0C8EC301-69EF-4022-AAC2-281813D6D35D}"/>
                  </a:ext>
                </a:extLst>
              </p:cNvPr>
              <p:cNvSpPr txBox="1"/>
              <p:nvPr/>
            </p:nvSpPr>
            <p:spPr>
              <a:xfrm>
                <a:off x="847288" y="1821777"/>
                <a:ext cx="4446277" cy="1172372"/>
              </a:xfrm>
              <a:prstGeom prst="rect">
                <a:avLst/>
              </a:prstGeom>
              <a:noFill/>
            </p:spPr>
            <p:txBody>
              <a:bodyPr wrap="square">
                <a:spAutoFit/>
              </a:bodyPr>
              <a:lstStyle/>
              <a:p>
                <a:r>
                  <a:rPr lang="en-US" b="1" spc="-113" dirty="0" err="1">
                    <a:solidFill>
                      <a:schemeClr val="tx1">
                        <a:lumMod val="75000"/>
                        <a:lumOff val="25000"/>
                      </a:schemeClr>
                    </a:solidFill>
                    <a:latin typeface="+mn-ea"/>
                  </a:rPr>
                  <a:t>弗里斯传输方程</a:t>
                </a:r>
                <a:endParaRPr lang="en-US" b="1" spc="-113" dirty="0">
                  <a:solidFill>
                    <a:schemeClr val="tx1">
                      <a:lumMod val="75000"/>
                      <a:lumOff val="25000"/>
                    </a:schemeClr>
                  </a:solidFill>
                  <a:latin typeface="+mn-ea"/>
                </a:endParaRPr>
              </a:p>
              <a:p>
                <a:pPr/>
                <a14:m>
                  <m:oMathPara xmlns:m="http://schemas.openxmlformats.org/officeDocument/2006/math">
                    <m:oMathParaPr>
                      <m:jc m:val="centerGroup"/>
                    </m:oMathParaPr>
                    <m:oMath xmlns:m="http://schemas.openxmlformats.org/officeDocument/2006/math">
                      <m:sSub>
                        <m:sSubPr>
                          <m:ctrlPr>
                            <a:rPr lang="en-US" sz="1800" i="1" smtClean="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𝑃</m:t>
                          </m:r>
                        </m:e>
                        <m:sub>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𝑟</m:t>
                          </m:r>
                        </m:sub>
                      </m:sSub>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𝑃</m:t>
                          </m:r>
                        </m:e>
                        <m:sub>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sub>
                      </m:sSub>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𝐷</m:t>
                          </m:r>
                        </m:e>
                        <m:sub>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𝑡</m:t>
                          </m:r>
                        </m:sub>
                      </m:sSub>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sSub>
                        <m:sSubPr>
                          <m:ctrlP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𝐷</m:t>
                          </m:r>
                        </m:e>
                        <m:sub>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𝑟</m:t>
                          </m:r>
                        </m:sub>
                      </m:sSub>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+20</m:t>
                      </m:r>
                      <m:sSub>
                        <m:sSubPr>
                          <m:ctrlP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sSubPr>
                        <m:e>
                          <m:r>
                            <m:rPr>
                              <m:sty m:val="p"/>
                            </m:rPr>
                            <a:rPr lang="en-US" sz="1800">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log</m:t>
                          </m:r>
                        </m:e>
                        <m:sub>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10</m:t>
                          </m:r>
                        </m:sub>
                      </m:sSub>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f>
                        <m:fPr>
                          <m:ctrlP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ctrlPr>
                        </m:fPr>
                        <m:num>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𝜆</m:t>
                          </m:r>
                        </m:num>
                        <m:den>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4</m:t>
                          </m:r>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𝜋</m:t>
                          </m:r>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𝑑</m:t>
                          </m:r>
                        </m:den>
                      </m:f>
                      <m:r>
                        <a:rPr lang="en-US" sz="1800" i="1">
                          <a:solidFill>
                            <a:schemeClr val="tx1"/>
                          </a:solidFill>
                          <a:effectLst/>
                          <a:latin typeface="Cambria Math" panose="02040503050406030204" pitchFamily="18" charset="0"/>
                          <a:ea typeface="等线" panose="02010600030101010101" pitchFamily="2" charset="-122"/>
                          <a:cs typeface="Times New Roman" panose="02020603050405020304" pitchFamily="18" charset="0"/>
                        </a:rPr>
                        <m:t>)</m:t>
                      </m:r>
                    </m:oMath>
                  </m:oMathPara>
                </a14:m>
                <a:endParaRPr lang="en-US" sz="18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a:p>
                <a:endParaRPr lang="en-US" dirty="0"/>
              </a:p>
            </p:txBody>
          </p:sp>
        </mc:Choice>
        <mc:Fallback xmlns="">
          <p:sp>
            <p:nvSpPr>
              <p:cNvPr id="13" name="TextBox 12">
                <a:extLst>
                  <a:ext uri="{FF2B5EF4-FFF2-40B4-BE49-F238E27FC236}">
                    <a16:creationId xmlns:a16="http://schemas.microsoft.com/office/drawing/2014/main" id="{0C8EC301-69EF-4022-AAC2-281813D6D35D}"/>
                  </a:ext>
                </a:extLst>
              </p:cNvPr>
              <p:cNvSpPr txBox="1">
                <a:spLocks noRot="1" noChangeAspect="1" noMove="1" noResize="1" noEditPoints="1" noAdjustHandles="1" noChangeArrowheads="1" noChangeShapeType="1" noTextEdit="1"/>
              </p:cNvSpPr>
              <p:nvPr/>
            </p:nvSpPr>
            <p:spPr>
              <a:xfrm>
                <a:off x="847288" y="1821777"/>
                <a:ext cx="4446277" cy="1172372"/>
              </a:xfrm>
              <a:prstGeom prst="rect">
                <a:avLst/>
              </a:prstGeom>
              <a:blipFill>
                <a:blip r:embed="rId2"/>
                <a:stretch>
                  <a:fillRect l="-1235" t="-4167"/>
                </a:stretch>
              </a:blipFill>
            </p:spPr>
            <p:txBody>
              <a:bodyPr/>
              <a:lstStyle/>
              <a:p>
                <a:r>
                  <a:rPr lang="en-US">
                    <a:noFill/>
                  </a:rPr>
                  <a:t> </a:t>
                </a:r>
              </a:p>
            </p:txBody>
          </p:sp>
        </mc:Fallback>
      </mc:AlternateContent>
      <p:sp>
        <p:nvSpPr>
          <p:cNvPr id="15" name="TextBox 14">
            <a:extLst>
              <a:ext uri="{FF2B5EF4-FFF2-40B4-BE49-F238E27FC236}">
                <a16:creationId xmlns:a16="http://schemas.microsoft.com/office/drawing/2014/main" id="{5D255EBD-803D-413F-AA44-503600A784D5}"/>
              </a:ext>
            </a:extLst>
          </p:cNvPr>
          <p:cNvSpPr txBox="1"/>
          <p:nvPr/>
        </p:nvSpPr>
        <p:spPr>
          <a:xfrm>
            <a:off x="833342" y="2626334"/>
            <a:ext cx="4274017" cy="3374129"/>
          </a:xfrm>
          <a:prstGeom prst="rect">
            <a:avLst/>
          </a:prstGeom>
          <a:noFill/>
        </p:spPr>
        <p:txBody>
          <a:bodyPr wrap="square">
            <a:spAutoFit/>
          </a:bodyPr>
          <a:lstStyle/>
          <a:p>
            <a:pPr>
              <a:lnSpc>
                <a:spcPct val="150000"/>
              </a:lnSpc>
            </a:pPr>
            <a:r>
              <a:rPr lang="zh-CN" altLang="en-US" b="1" spc="-113" dirty="0">
                <a:solidFill>
                  <a:schemeClr val="tx1">
                    <a:lumMod val="75000"/>
                    <a:lumOff val="25000"/>
                  </a:schemeClr>
                </a:solidFill>
                <a:latin typeface="+mn-ea"/>
              </a:rPr>
              <a:t>智能反射表面的本质即可调节的被动式中继：</a:t>
            </a:r>
            <a:endParaRPr lang="en-US" altLang="zh-CN" b="1" spc="-113" dirty="0">
              <a:solidFill>
                <a:schemeClr val="tx1">
                  <a:lumMod val="75000"/>
                  <a:lumOff val="25000"/>
                </a:schemeClr>
              </a:solidFill>
              <a:latin typeface="+mn-ea"/>
            </a:endParaRPr>
          </a:p>
          <a:p>
            <a:pPr>
              <a:lnSpc>
                <a:spcPct val="150000"/>
              </a:lnSpc>
            </a:pPr>
            <a:r>
              <a:rPr lang="zh-CN" altLang="en-US" b="1" spc="-113" dirty="0">
                <a:solidFill>
                  <a:schemeClr val="tx1">
                    <a:lumMod val="75000"/>
                    <a:lumOff val="25000"/>
                  </a:schemeClr>
                </a:solidFill>
                <a:latin typeface="+mn-ea"/>
              </a:rPr>
              <a:t>需要保证的优势特性有：</a:t>
            </a:r>
            <a:endParaRPr lang="en-US" altLang="zh-CN" b="1" spc="-113" dirty="0">
              <a:solidFill>
                <a:schemeClr val="tx1">
                  <a:lumMod val="75000"/>
                  <a:lumOff val="25000"/>
                </a:schemeClr>
              </a:solidFill>
              <a:latin typeface="+mn-ea"/>
            </a:endParaRPr>
          </a:p>
          <a:p>
            <a:pPr marL="285750" indent="-285750">
              <a:lnSpc>
                <a:spcPct val="150000"/>
              </a:lnSpc>
              <a:buFont typeface="Arial" panose="020B0604020202020204" pitchFamily="34" charset="0"/>
              <a:buChar char="•"/>
            </a:pPr>
            <a:r>
              <a:rPr lang="zh-CN" altLang="en-US" b="1" spc="-113" dirty="0">
                <a:solidFill>
                  <a:schemeClr val="tx1">
                    <a:lumMod val="75000"/>
                    <a:lumOff val="25000"/>
                  </a:schemeClr>
                </a:solidFill>
                <a:latin typeface="+mn-ea"/>
              </a:rPr>
              <a:t>低成本</a:t>
            </a:r>
            <a:endParaRPr lang="en-US" altLang="zh-CN" b="1" spc="-113" dirty="0">
              <a:solidFill>
                <a:schemeClr val="tx1">
                  <a:lumMod val="75000"/>
                  <a:lumOff val="25000"/>
                </a:schemeClr>
              </a:solidFill>
              <a:latin typeface="+mn-ea"/>
            </a:endParaRPr>
          </a:p>
          <a:p>
            <a:pPr marL="285750" indent="-285750">
              <a:lnSpc>
                <a:spcPct val="150000"/>
              </a:lnSpc>
              <a:buFont typeface="Arial" panose="020B0604020202020204" pitchFamily="34" charset="0"/>
              <a:buChar char="•"/>
            </a:pPr>
            <a:r>
              <a:rPr lang="zh-CN" altLang="en-US" b="1" spc="-113" dirty="0">
                <a:solidFill>
                  <a:schemeClr val="tx1">
                    <a:lumMod val="75000"/>
                    <a:lumOff val="25000"/>
                  </a:schemeClr>
                </a:solidFill>
                <a:latin typeface="+mn-ea"/>
              </a:rPr>
              <a:t>易安装</a:t>
            </a:r>
            <a:endParaRPr lang="en-US" altLang="zh-CN" b="1" spc="-113" dirty="0">
              <a:solidFill>
                <a:schemeClr val="tx1">
                  <a:lumMod val="75000"/>
                  <a:lumOff val="25000"/>
                </a:schemeClr>
              </a:solidFill>
              <a:latin typeface="+mn-ea"/>
            </a:endParaRPr>
          </a:p>
          <a:p>
            <a:pPr marL="285750" indent="-285750">
              <a:lnSpc>
                <a:spcPct val="150000"/>
              </a:lnSpc>
              <a:buFont typeface="Arial" panose="020B0604020202020204" pitchFamily="34" charset="0"/>
              <a:buChar char="•"/>
            </a:pPr>
            <a:r>
              <a:rPr lang="zh-CN" altLang="en-US" b="1" spc="-113" dirty="0">
                <a:solidFill>
                  <a:schemeClr val="tx1">
                    <a:lumMod val="75000"/>
                    <a:lumOff val="25000"/>
                  </a:schemeClr>
                </a:solidFill>
                <a:latin typeface="+mn-ea"/>
              </a:rPr>
              <a:t>低功耗</a:t>
            </a:r>
            <a:endParaRPr lang="en-US" altLang="zh-CN" b="1" spc="-113" dirty="0">
              <a:solidFill>
                <a:schemeClr val="tx1">
                  <a:lumMod val="75000"/>
                  <a:lumOff val="25000"/>
                </a:schemeClr>
              </a:solidFill>
              <a:latin typeface="+mn-ea"/>
            </a:endParaRPr>
          </a:p>
          <a:p>
            <a:pPr>
              <a:lnSpc>
                <a:spcPct val="150000"/>
              </a:lnSpc>
            </a:pPr>
            <a:r>
              <a:rPr lang="zh-CN" altLang="en-US" b="1" spc="-113" dirty="0">
                <a:solidFill>
                  <a:schemeClr val="tx1">
                    <a:lumMod val="75000"/>
                    <a:lumOff val="25000"/>
                  </a:schemeClr>
                </a:solidFill>
                <a:latin typeface="+mn-ea"/>
              </a:rPr>
              <a:t>需要解决的问题有：</a:t>
            </a:r>
            <a:endParaRPr lang="en-US" altLang="zh-CN" b="1" spc="-113" dirty="0">
              <a:solidFill>
                <a:schemeClr val="tx1">
                  <a:lumMod val="75000"/>
                  <a:lumOff val="25000"/>
                </a:schemeClr>
              </a:solidFill>
              <a:latin typeface="+mn-ea"/>
            </a:endParaRPr>
          </a:p>
          <a:p>
            <a:pPr marL="285750" indent="-285750">
              <a:lnSpc>
                <a:spcPct val="150000"/>
              </a:lnSpc>
              <a:buFont typeface="Arial" panose="020B0604020202020204" pitchFamily="34" charset="0"/>
              <a:buChar char="•"/>
            </a:pPr>
            <a:r>
              <a:rPr lang="zh-CN" altLang="en-US" b="1" spc="-113" dirty="0">
                <a:solidFill>
                  <a:schemeClr val="tx1">
                    <a:lumMod val="75000"/>
                    <a:lumOff val="25000"/>
                  </a:schemeClr>
                </a:solidFill>
                <a:latin typeface="+mn-ea"/>
              </a:rPr>
              <a:t>反射效率问题</a:t>
            </a:r>
            <a:endParaRPr lang="en-US" altLang="zh-CN" b="1" spc="-113" dirty="0">
              <a:solidFill>
                <a:schemeClr val="tx1">
                  <a:lumMod val="75000"/>
                  <a:lumOff val="25000"/>
                </a:schemeClr>
              </a:solidFill>
              <a:latin typeface="+mn-ea"/>
            </a:endParaRPr>
          </a:p>
          <a:p>
            <a:pPr marL="285750" indent="-285750">
              <a:lnSpc>
                <a:spcPct val="150000"/>
              </a:lnSpc>
              <a:buFont typeface="Arial" panose="020B0604020202020204" pitchFamily="34" charset="0"/>
              <a:buChar char="•"/>
            </a:pPr>
            <a:r>
              <a:rPr lang="zh-CN" altLang="en-US" b="1" spc="-113" dirty="0">
                <a:solidFill>
                  <a:schemeClr val="tx1">
                    <a:lumMod val="75000"/>
                    <a:lumOff val="25000"/>
                  </a:schemeClr>
                </a:solidFill>
                <a:latin typeface="+mn-ea"/>
              </a:rPr>
              <a:t>调制效率问题</a:t>
            </a:r>
            <a:endParaRPr lang="en-US" altLang="zh-CN" b="1" spc="-113" dirty="0">
              <a:solidFill>
                <a:schemeClr val="tx1">
                  <a:lumMod val="75000"/>
                  <a:lumOff val="25000"/>
                </a:schemeClr>
              </a:solidFill>
              <a:latin typeface="+mn-ea"/>
            </a:endParaRPr>
          </a:p>
        </p:txBody>
      </p:sp>
      <p:pic>
        <p:nvPicPr>
          <p:cNvPr id="5" name="Picture 4">
            <a:extLst>
              <a:ext uri="{FF2B5EF4-FFF2-40B4-BE49-F238E27FC236}">
                <a16:creationId xmlns:a16="http://schemas.microsoft.com/office/drawing/2014/main" id="{D4717C6D-7272-4299-B214-6C85679E693A}"/>
              </a:ext>
            </a:extLst>
          </p:cNvPr>
          <p:cNvPicPr>
            <a:picLocks noChangeAspect="1"/>
          </p:cNvPicPr>
          <p:nvPr/>
        </p:nvPicPr>
        <p:blipFill>
          <a:blip r:embed="rId3"/>
          <a:stretch>
            <a:fillRect/>
          </a:stretch>
        </p:blipFill>
        <p:spPr>
          <a:xfrm>
            <a:off x="5665976" y="2887689"/>
            <a:ext cx="3171825" cy="2867025"/>
          </a:xfrm>
          <a:prstGeom prst="rect">
            <a:avLst/>
          </a:prstGeom>
        </p:spPr>
      </p:pic>
      <p:sp>
        <p:nvSpPr>
          <p:cNvPr id="17" name="Rectangle 16">
            <a:extLst>
              <a:ext uri="{FF2B5EF4-FFF2-40B4-BE49-F238E27FC236}">
                <a16:creationId xmlns:a16="http://schemas.microsoft.com/office/drawing/2014/main" id="{8F53A3A4-0E17-4041-A62A-2425345D3E9E}"/>
              </a:ext>
            </a:extLst>
          </p:cNvPr>
          <p:cNvSpPr/>
          <p:nvPr/>
        </p:nvSpPr>
        <p:spPr>
          <a:xfrm>
            <a:off x="5293565" y="2043872"/>
            <a:ext cx="3666619" cy="353730"/>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bg1"/>
                </a:solidFill>
              </a:rPr>
              <a:t>IRS </a:t>
            </a:r>
            <a:r>
              <a:rPr lang="zh-CN" altLang="en-US" b="1" dirty="0">
                <a:solidFill>
                  <a:schemeClr val="bg1"/>
                </a:solidFill>
              </a:rPr>
              <a:t>将更多信号能量集中于目标</a:t>
            </a:r>
            <a:endParaRPr lang="en-US" b="1" dirty="0">
              <a:solidFill>
                <a:schemeClr val="bg1"/>
              </a:solidFill>
            </a:endParaRPr>
          </a:p>
        </p:txBody>
      </p:sp>
      <p:sp>
        <p:nvSpPr>
          <p:cNvPr id="18" name="Rectangle 28">
            <a:extLst>
              <a:ext uri="{FF2B5EF4-FFF2-40B4-BE49-F238E27FC236}">
                <a16:creationId xmlns:a16="http://schemas.microsoft.com/office/drawing/2014/main" id="{48C68254-0B52-4863-B6DC-D3D5D2216AD0}"/>
              </a:ext>
            </a:extLst>
          </p:cNvPr>
          <p:cNvSpPr/>
          <p:nvPr/>
        </p:nvSpPr>
        <p:spPr>
          <a:xfrm>
            <a:off x="5293565" y="2053170"/>
            <a:ext cx="3666619" cy="4042830"/>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Montserrat" panose="00000500000000000000" pitchFamily="2" charset="0"/>
            </a:endParaRPr>
          </a:p>
        </p:txBody>
      </p:sp>
    </p:spTree>
    <p:extLst>
      <p:ext uri="{BB962C8B-B14F-4D97-AF65-F5344CB8AC3E}">
        <p14:creationId xmlns:p14="http://schemas.microsoft.com/office/powerpoint/2010/main" val="22286655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2">
            <a:extLst>
              <a:ext uri="{FF2B5EF4-FFF2-40B4-BE49-F238E27FC236}">
                <a16:creationId xmlns:a16="http://schemas.microsoft.com/office/drawing/2014/main" id="{A2F7EA10-15C6-40A7-87FF-8CB4648D3C03}"/>
              </a:ext>
            </a:extLst>
          </p:cNvPr>
          <p:cNvSpPr>
            <a:spLocks noGrp="1"/>
          </p:cNvSpPr>
          <p:nvPr>
            <p:ph idx="1"/>
          </p:nvPr>
        </p:nvSpPr>
        <p:spPr>
          <a:xfrm>
            <a:off x="813733" y="1663364"/>
            <a:ext cx="3241701" cy="2615021"/>
          </a:xfrm>
          <a:noFill/>
        </p:spPr>
        <p:txBody>
          <a:bodyPr wrap="square">
            <a:spAutoFit/>
          </a:bodyPr>
          <a:lstStyle/>
          <a:p>
            <a:pPr marL="0" defTabSz="457200"/>
            <a:r>
              <a:rPr lang="zh-CN" altLang="en-US" sz="1800" dirty="0"/>
              <a:t>时间变量的引入</a:t>
            </a:r>
            <a:endParaRPr lang="en-US" altLang="zh-CN" sz="1800" dirty="0"/>
          </a:p>
          <a:p>
            <a:pPr marL="0" defTabSz="457200"/>
            <a:r>
              <a:rPr lang="zh-CN" altLang="en-US" sz="1800" dirty="0"/>
              <a:t>成像技术</a:t>
            </a:r>
            <a:endParaRPr lang="en-US" altLang="zh-CN" sz="1800" dirty="0"/>
          </a:p>
          <a:p>
            <a:pPr marL="0" defTabSz="457200"/>
            <a:r>
              <a:rPr lang="zh-CN" altLang="en-US" sz="1800" dirty="0"/>
              <a:t>通信技术</a:t>
            </a:r>
            <a:endParaRPr lang="en-US" altLang="zh-CN" sz="1800" dirty="0"/>
          </a:p>
        </p:txBody>
      </p:sp>
      <p:sp>
        <p:nvSpPr>
          <p:cNvPr id="6" name="Rectangle 5">
            <a:extLst>
              <a:ext uri="{FF2B5EF4-FFF2-40B4-BE49-F238E27FC236}">
                <a16:creationId xmlns:a16="http://schemas.microsoft.com/office/drawing/2014/main" id="{2406355B-370A-4A1F-BB66-A82F7A65027C}"/>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7" name="TextBox 6">
            <a:extLst>
              <a:ext uri="{FF2B5EF4-FFF2-40B4-BE49-F238E27FC236}">
                <a16:creationId xmlns:a16="http://schemas.microsoft.com/office/drawing/2014/main" id="{0635247E-EFD5-4A13-BD5D-F7D38ED4CD22}"/>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20</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8" name="Straight Connector 7">
            <a:extLst>
              <a:ext uri="{FF2B5EF4-FFF2-40B4-BE49-F238E27FC236}">
                <a16:creationId xmlns:a16="http://schemas.microsoft.com/office/drawing/2014/main" id="{F945CD86-D4AD-4C7E-8C0C-516C46DD4BDA}"/>
              </a:ext>
            </a:extLst>
          </p:cNvPr>
          <p:cNvCxnSpPr/>
          <p:nvPr/>
        </p:nvCxnSpPr>
        <p:spPr>
          <a:xfrm>
            <a:off x="813733"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B3022A5-CF71-4427-A768-211C7C433129}"/>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信息超表面</a:t>
            </a:r>
          </a:p>
        </p:txBody>
      </p:sp>
    </p:spTree>
    <p:extLst>
      <p:ext uri="{BB962C8B-B14F-4D97-AF65-F5344CB8AC3E}">
        <p14:creationId xmlns:p14="http://schemas.microsoft.com/office/powerpoint/2010/main" val="11032267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AEDC0B16-37DB-4868-9B62-7E464D4A7FE8}"/>
              </a:ext>
            </a:extLst>
          </p:cNvPr>
          <p:cNvCxnSpPr/>
          <p:nvPr/>
        </p:nvCxnSpPr>
        <p:spPr>
          <a:xfrm>
            <a:off x="813733"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1FC78249-038A-4022-8AFA-9206DD8EB350}"/>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时空调制超表面</a:t>
            </a:r>
          </a:p>
        </p:txBody>
      </p:sp>
      <p:sp>
        <p:nvSpPr>
          <p:cNvPr id="8" name="Rectangle 7">
            <a:extLst>
              <a:ext uri="{FF2B5EF4-FFF2-40B4-BE49-F238E27FC236}">
                <a16:creationId xmlns:a16="http://schemas.microsoft.com/office/drawing/2014/main" id="{F0DC9E00-B79E-4143-BB79-132F0FA6435E}"/>
              </a:ext>
            </a:extLst>
          </p:cNvPr>
          <p:cNvSpPr/>
          <p:nvPr/>
        </p:nvSpPr>
        <p:spPr>
          <a:xfrm>
            <a:off x="0" y="1828258"/>
            <a:ext cx="9144000" cy="277061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Freeform: Shape 8">
            <a:extLst>
              <a:ext uri="{FF2B5EF4-FFF2-40B4-BE49-F238E27FC236}">
                <a16:creationId xmlns:a16="http://schemas.microsoft.com/office/drawing/2014/main" id="{6DA4C3F2-8A1A-4950-AE21-F3D111C2A7DA}"/>
              </a:ext>
            </a:extLst>
          </p:cNvPr>
          <p:cNvSpPr/>
          <p:nvPr/>
        </p:nvSpPr>
        <p:spPr>
          <a:xfrm rot="16200000">
            <a:off x="2801051" y="2035866"/>
            <a:ext cx="994458" cy="2350499"/>
          </a:xfrm>
          <a:custGeom>
            <a:avLst/>
            <a:gdLst>
              <a:gd name="connsiteX0" fmla="*/ 972742 w 1940693"/>
              <a:gd name="connsiteY0" fmla="*/ 4179317 h 4179317"/>
              <a:gd name="connsiteX1" fmla="*/ 415897 w 1940693"/>
              <a:gd name="connsiteY1" fmla="*/ 3201068 h 4179317"/>
              <a:gd name="connsiteX2" fmla="*/ 418351 w 1940693"/>
              <a:gd name="connsiteY2" fmla="*/ 3158294 h 4179317"/>
              <a:gd name="connsiteX3" fmla="*/ 415898 w 1940693"/>
              <a:gd name="connsiteY3" fmla="*/ 3158294 h 4179317"/>
              <a:gd name="connsiteX4" fmla="*/ 419494 w 1940693"/>
              <a:gd name="connsiteY4" fmla="*/ 3138374 h 4179317"/>
              <a:gd name="connsiteX5" fmla="*/ 427210 w 1940693"/>
              <a:gd name="connsiteY5" fmla="*/ 3003917 h 4179317"/>
              <a:gd name="connsiteX6" fmla="*/ 459656 w 1940693"/>
              <a:gd name="connsiteY6" fmla="*/ 2820289 h 4179317"/>
              <a:gd name="connsiteX7" fmla="*/ 501202 w 1940693"/>
              <a:gd name="connsiteY7" fmla="*/ 2685823 h 4179317"/>
              <a:gd name="connsiteX8" fmla="*/ 787290 w 1940693"/>
              <a:gd name="connsiteY8" fmla="*/ 1101282 h 4179317"/>
              <a:gd name="connsiteX9" fmla="*/ 774170 w 1940693"/>
              <a:gd name="connsiteY9" fmla="*/ 1142292 h 4179317"/>
              <a:gd name="connsiteX10" fmla="*/ 262696 w 1940693"/>
              <a:gd name="connsiteY10" fmla="*/ 2133098 h 4179317"/>
              <a:gd name="connsiteX11" fmla="*/ 469803 w 1940693"/>
              <a:gd name="connsiteY11" fmla="*/ 1037466 h 4179317"/>
              <a:gd name="connsiteX12" fmla="*/ 593034 w 1940693"/>
              <a:gd name="connsiteY12" fmla="*/ 705630 h 4179317"/>
              <a:gd name="connsiteX13" fmla="*/ 618925 w 1940693"/>
              <a:gd name="connsiteY13" fmla="*/ 643404 h 4179317"/>
              <a:gd name="connsiteX14" fmla="*/ 523858 w 1940693"/>
              <a:gd name="connsiteY14" fmla="*/ 736700 h 4179317"/>
              <a:gd name="connsiteX15" fmla="*/ 13292 w 1940693"/>
              <a:gd name="connsiteY15" fmla="*/ 1035024 h 4179317"/>
              <a:gd name="connsiteX16" fmla="*/ 395914 w 1940693"/>
              <a:gd name="connsiteY16" fmla="*/ 411345 h 4179317"/>
              <a:gd name="connsiteX17" fmla="*/ 925157 w 1940693"/>
              <a:gd name="connsiteY17" fmla="*/ 8720 h 4179317"/>
              <a:gd name="connsiteX18" fmla="*/ 962631 w 1940693"/>
              <a:gd name="connsiteY18" fmla="*/ 2270 h 4179317"/>
              <a:gd name="connsiteX19" fmla="*/ 964874 w 1940693"/>
              <a:gd name="connsiteY19" fmla="*/ 1447 h 4179317"/>
              <a:gd name="connsiteX20" fmla="*/ 966143 w 1940693"/>
              <a:gd name="connsiteY20" fmla="*/ 1665 h 4179317"/>
              <a:gd name="connsiteX21" fmla="*/ 975819 w 1940693"/>
              <a:gd name="connsiteY21" fmla="*/ 0 h 4179317"/>
              <a:gd name="connsiteX22" fmla="*/ 992918 w 1940693"/>
              <a:gd name="connsiteY22" fmla="*/ 6273 h 4179317"/>
              <a:gd name="connsiteX23" fmla="*/ 1015536 w 1940693"/>
              <a:gd name="connsiteY23" fmla="*/ 10168 h 4179317"/>
              <a:gd name="connsiteX24" fmla="*/ 1544778 w 1940693"/>
              <a:gd name="connsiteY24" fmla="*/ 412793 h 4179317"/>
              <a:gd name="connsiteX25" fmla="*/ 1927401 w 1940693"/>
              <a:gd name="connsiteY25" fmla="*/ 1036471 h 4179317"/>
              <a:gd name="connsiteX26" fmla="*/ 1416835 w 1940693"/>
              <a:gd name="connsiteY26" fmla="*/ 738148 h 4179317"/>
              <a:gd name="connsiteX27" fmla="*/ 1350769 w 1940693"/>
              <a:gd name="connsiteY27" fmla="*/ 673312 h 4179317"/>
              <a:gd name="connsiteX28" fmla="*/ 1412690 w 1940693"/>
              <a:gd name="connsiteY28" fmla="*/ 829733 h 4179317"/>
              <a:gd name="connsiteX29" fmla="*/ 1488191 w 1940693"/>
              <a:gd name="connsiteY29" fmla="*/ 1038914 h 4179317"/>
              <a:gd name="connsiteX30" fmla="*/ 1695298 w 1940693"/>
              <a:gd name="connsiteY30" fmla="*/ 2134545 h 4179317"/>
              <a:gd name="connsiteX31" fmla="*/ 1183825 w 1940693"/>
              <a:gd name="connsiteY31" fmla="*/ 1143739 h 4179317"/>
              <a:gd name="connsiteX32" fmla="*/ 1144934 w 1940693"/>
              <a:gd name="connsiteY32" fmla="*/ 1022174 h 4179317"/>
              <a:gd name="connsiteX33" fmla="*/ 1446740 w 1940693"/>
              <a:gd name="connsiteY33" fmla="*/ 2693781 h 4179317"/>
              <a:gd name="connsiteX34" fmla="*/ 1485827 w 1940693"/>
              <a:gd name="connsiteY34" fmla="*/ 2820289 h 4179317"/>
              <a:gd name="connsiteX35" fmla="*/ 1518274 w 1940693"/>
              <a:gd name="connsiteY35" fmla="*/ 3003917 h 4179317"/>
              <a:gd name="connsiteX36" fmla="*/ 1525513 w 1940693"/>
              <a:gd name="connsiteY36" fmla="*/ 3130076 h 4179317"/>
              <a:gd name="connsiteX37" fmla="*/ 1530608 w 1940693"/>
              <a:gd name="connsiteY37" fmla="*/ 3158294 h 4179317"/>
              <a:gd name="connsiteX38" fmla="*/ 1527132 w 1940693"/>
              <a:gd name="connsiteY38" fmla="*/ 3158294 h 4179317"/>
              <a:gd name="connsiteX39" fmla="*/ 1529587 w 1940693"/>
              <a:gd name="connsiteY39" fmla="*/ 3201068 h 4179317"/>
              <a:gd name="connsiteX40" fmla="*/ 972742 w 1940693"/>
              <a:gd name="connsiteY40" fmla="*/ 4179317 h 417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940693" h="4179317">
                <a:moveTo>
                  <a:pt x="972742" y="4179317"/>
                </a:moveTo>
                <a:cubicBezTo>
                  <a:pt x="665205" y="4179317"/>
                  <a:pt x="415897" y="3741340"/>
                  <a:pt x="415897" y="3201068"/>
                </a:cubicBezTo>
                <a:lnTo>
                  <a:pt x="418351" y="3158294"/>
                </a:lnTo>
                <a:lnTo>
                  <a:pt x="415898" y="3158294"/>
                </a:lnTo>
                <a:lnTo>
                  <a:pt x="419494" y="3138374"/>
                </a:lnTo>
                <a:lnTo>
                  <a:pt x="427210" y="3003917"/>
                </a:lnTo>
                <a:cubicBezTo>
                  <a:pt x="434628" y="2940235"/>
                  <a:pt x="445567" y="2878807"/>
                  <a:pt x="459656" y="2820289"/>
                </a:cubicBezTo>
                <a:lnTo>
                  <a:pt x="501202" y="2685823"/>
                </a:lnTo>
                <a:lnTo>
                  <a:pt x="787290" y="1101282"/>
                </a:lnTo>
                <a:lnTo>
                  <a:pt x="774170" y="1142292"/>
                </a:lnTo>
                <a:cubicBezTo>
                  <a:pt x="575739" y="1718446"/>
                  <a:pt x="346745" y="2162045"/>
                  <a:pt x="262696" y="2133098"/>
                </a:cubicBezTo>
                <a:cubicBezTo>
                  <a:pt x="178647" y="2104150"/>
                  <a:pt x="271372" y="1613620"/>
                  <a:pt x="469803" y="1037466"/>
                </a:cubicBezTo>
                <a:cubicBezTo>
                  <a:pt x="510109" y="920435"/>
                  <a:pt x="551676" y="808873"/>
                  <a:pt x="593034" y="705630"/>
                </a:cubicBezTo>
                <a:lnTo>
                  <a:pt x="618925" y="643404"/>
                </a:lnTo>
                <a:lnTo>
                  <a:pt x="523858" y="736700"/>
                </a:lnTo>
                <a:cubicBezTo>
                  <a:pt x="286201" y="959263"/>
                  <a:pt x="69021" y="1089287"/>
                  <a:pt x="13292" y="1035024"/>
                </a:cubicBezTo>
                <a:cubicBezTo>
                  <a:pt x="-50397" y="973009"/>
                  <a:pt x="120909" y="693779"/>
                  <a:pt x="395914" y="411345"/>
                </a:cubicBezTo>
                <a:cubicBezTo>
                  <a:pt x="602169" y="199520"/>
                  <a:pt x="808176" y="46052"/>
                  <a:pt x="925157" y="8720"/>
                </a:cubicBezTo>
                <a:lnTo>
                  <a:pt x="962631" y="2270"/>
                </a:lnTo>
                <a:lnTo>
                  <a:pt x="964874" y="1447"/>
                </a:lnTo>
                <a:lnTo>
                  <a:pt x="966143" y="1665"/>
                </a:lnTo>
                <a:lnTo>
                  <a:pt x="975819" y="0"/>
                </a:lnTo>
                <a:lnTo>
                  <a:pt x="992918" y="6273"/>
                </a:lnTo>
                <a:lnTo>
                  <a:pt x="1015536" y="10168"/>
                </a:lnTo>
                <a:cubicBezTo>
                  <a:pt x="1132517" y="47500"/>
                  <a:pt x="1338524" y="200967"/>
                  <a:pt x="1544778" y="412793"/>
                </a:cubicBezTo>
                <a:cubicBezTo>
                  <a:pt x="1819784" y="695226"/>
                  <a:pt x="1991090" y="974457"/>
                  <a:pt x="1927401" y="1036471"/>
                </a:cubicBezTo>
                <a:cubicBezTo>
                  <a:pt x="1871672" y="1090733"/>
                  <a:pt x="1654492" y="960709"/>
                  <a:pt x="1416835" y="738148"/>
                </a:cubicBezTo>
                <a:lnTo>
                  <a:pt x="1350769" y="673312"/>
                </a:lnTo>
                <a:lnTo>
                  <a:pt x="1412690" y="829733"/>
                </a:lnTo>
                <a:cubicBezTo>
                  <a:pt x="1438106" y="896946"/>
                  <a:pt x="1463387" y="966893"/>
                  <a:pt x="1488191" y="1038914"/>
                </a:cubicBezTo>
                <a:cubicBezTo>
                  <a:pt x="1686621" y="1615068"/>
                  <a:pt x="1779347" y="2105598"/>
                  <a:pt x="1695298" y="2134545"/>
                </a:cubicBezTo>
                <a:cubicBezTo>
                  <a:pt x="1611248" y="2163492"/>
                  <a:pt x="1382255" y="1719893"/>
                  <a:pt x="1183825" y="1143739"/>
                </a:cubicBezTo>
                <a:lnTo>
                  <a:pt x="1144934" y="1022174"/>
                </a:lnTo>
                <a:lnTo>
                  <a:pt x="1446740" y="2693781"/>
                </a:lnTo>
                <a:lnTo>
                  <a:pt x="1485827" y="2820289"/>
                </a:lnTo>
                <a:cubicBezTo>
                  <a:pt x="1499916" y="2878807"/>
                  <a:pt x="1510856" y="2940235"/>
                  <a:pt x="1518274" y="3003917"/>
                </a:cubicBezTo>
                <a:lnTo>
                  <a:pt x="1525513" y="3130076"/>
                </a:lnTo>
                <a:lnTo>
                  <a:pt x="1530608" y="3158294"/>
                </a:lnTo>
                <a:lnTo>
                  <a:pt x="1527132" y="3158294"/>
                </a:lnTo>
                <a:lnTo>
                  <a:pt x="1529587" y="3201068"/>
                </a:lnTo>
                <a:cubicBezTo>
                  <a:pt x="1529587" y="3741340"/>
                  <a:pt x="1280279" y="4179317"/>
                  <a:pt x="972742" y="4179317"/>
                </a:cubicBezTo>
                <a:close/>
              </a:path>
            </a:pathLst>
          </a:custGeom>
          <a:gradFill flip="none" rotWithShape="1">
            <a:gsLst>
              <a:gs pos="0">
                <a:schemeClr val="accent5">
                  <a:lumMod val="0"/>
                  <a:lumOff val="100000"/>
                  <a:alpha val="30000"/>
                </a:schemeClr>
              </a:gs>
              <a:gs pos="35000">
                <a:schemeClr val="accent5">
                  <a:lumMod val="0"/>
                  <a:lumOff val="100000"/>
                </a:schemeClr>
              </a:gs>
              <a:gs pos="100000">
                <a:schemeClr val="accent5">
                  <a:lumMod val="100000"/>
                  <a:alpha val="30000"/>
                </a:schemeClr>
              </a:gs>
            </a:gsLst>
            <a:path path="circle">
              <a:fillToRect l="50000" t="-80000" r="50000" b="18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Montserrat" panose="00000500000000000000" pitchFamily="2" charset="0"/>
              <a:cs typeface="Segoe UI" panose="020B0502040204020203" pitchFamily="34" charset="0"/>
            </a:endParaRPr>
          </a:p>
        </p:txBody>
      </p:sp>
      <p:sp>
        <p:nvSpPr>
          <p:cNvPr id="10" name="Line 9">
            <a:extLst>
              <a:ext uri="{FF2B5EF4-FFF2-40B4-BE49-F238E27FC236}">
                <a16:creationId xmlns:a16="http://schemas.microsoft.com/office/drawing/2014/main" id="{E304DA45-4EFE-482F-AA8D-D1C853D66CE3}"/>
              </a:ext>
            </a:extLst>
          </p:cNvPr>
          <p:cNvSpPr>
            <a:spLocks noChangeShapeType="1"/>
          </p:cNvSpPr>
          <p:nvPr/>
        </p:nvSpPr>
        <p:spPr bwMode="auto">
          <a:xfrm>
            <a:off x="2492642" y="2252473"/>
            <a:ext cx="105879" cy="105985"/>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1" name="Line 10">
            <a:extLst>
              <a:ext uri="{FF2B5EF4-FFF2-40B4-BE49-F238E27FC236}">
                <a16:creationId xmlns:a16="http://schemas.microsoft.com/office/drawing/2014/main" id="{41F475B7-3A6D-4FC6-867B-3CA3AFA057D4}"/>
              </a:ext>
            </a:extLst>
          </p:cNvPr>
          <p:cNvSpPr>
            <a:spLocks noChangeShapeType="1"/>
          </p:cNvSpPr>
          <p:nvPr/>
        </p:nvSpPr>
        <p:spPr bwMode="auto">
          <a:xfrm flipV="1">
            <a:off x="2598520" y="2355914"/>
            <a:ext cx="199898" cy="2544"/>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2" name="Freeform 11">
            <a:extLst>
              <a:ext uri="{FF2B5EF4-FFF2-40B4-BE49-F238E27FC236}">
                <a16:creationId xmlns:a16="http://schemas.microsoft.com/office/drawing/2014/main" id="{FC77AD4E-3F12-4ABA-B8FD-71C57E2BD380}"/>
              </a:ext>
            </a:extLst>
          </p:cNvPr>
          <p:cNvSpPr>
            <a:spLocks/>
          </p:cNvSpPr>
          <p:nvPr/>
        </p:nvSpPr>
        <p:spPr bwMode="auto">
          <a:xfrm>
            <a:off x="1139940" y="3069827"/>
            <a:ext cx="7624" cy="105985"/>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6"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3" name="Freeform 12">
            <a:extLst>
              <a:ext uri="{FF2B5EF4-FFF2-40B4-BE49-F238E27FC236}">
                <a16:creationId xmlns:a16="http://schemas.microsoft.com/office/drawing/2014/main" id="{F16D5C19-BB05-4109-A9B1-C9A8B7E5F7CD}"/>
              </a:ext>
            </a:extLst>
          </p:cNvPr>
          <p:cNvSpPr>
            <a:spLocks/>
          </p:cNvSpPr>
          <p:nvPr/>
        </p:nvSpPr>
        <p:spPr bwMode="auto">
          <a:xfrm>
            <a:off x="1147564" y="3174116"/>
            <a:ext cx="7624" cy="105985"/>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4" name="Freeform 13">
            <a:extLst>
              <a:ext uri="{FF2B5EF4-FFF2-40B4-BE49-F238E27FC236}">
                <a16:creationId xmlns:a16="http://schemas.microsoft.com/office/drawing/2014/main" id="{B33A2D6A-DDDB-490F-A9E7-9FA8B3B1B091}"/>
              </a:ext>
            </a:extLst>
          </p:cNvPr>
          <p:cNvSpPr>
            <a:spLocks/>
          </p:cNvSpPr>
          <p:nvPr/>
        </p:nvSpPr>
        <p:spPr bwMode="auto">
          <a:xfrm>
            <a:off x="1155187" y="3069827"/>
            <a:ext cx="7624" cy="105985"/>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5" name="Freeform 14">
            <a:extLst>
              <a:ext uri="{FF2B5EF4-FFF2-40B4-BE49-F238E27FC236}">
                <a16:creationId xmlns:a16="http://schemas.microsoft.com/office/drawing/2014/main" id="{F54C15A2-2140-45BD-87C6-96DAD1DC6F7D}"/>
              </a:ext>
            </a:extLst>
          </p:cNvPr>
          <p:cNvSpPr>
            <a:spLocks/>
          </p:cNvSpPr>
          <p:nvPr/>
        </p:nvSpPr>
        <p:spPr bwMode="auto">
          <a:xfrm>
            <a:off x="1162811" y="3174116"/>
            <a:ext cx="7624" cy="105985"/>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6" name="Freeform 15">
            <a:extLst>
              <a:ext uri="{FF2B5EF4-FFF2-40B4-BE49-F238E27FC236}">
                <a16:creationId xmlns:a16="http://schemas.microsoft.com/office/drawing/2014/main" id="{2D209B45-D635-4F00-98AF-4DC7DA938EC7}"/>
              </a:ext>
            </a:extLst>
          </p:cNvPr>
          <p:cNvSpPr>
            <a:spLocks/>
          </p:cNvSpPr>
          <p:nvPr/>
        </p:nvSpPr>
        <p:spPr bwMode="auto">
          <a:xfrm>
            <a:off x="1170434" y="3069827"/>
            <a:ext cx="7624" cy="105985"/>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7" name="Freeform 16">
            <a:extLst>
              <a:ext uri="{FF2B5EF4-FFF2-40B4-BE49-F238E27FC236}">
                <a16:creationId xmlns:a16="http://schemas.microsoft.com/office/drawing/2014/main" id="{08DDD0D5-C764-4663-A0C6-FEA3734ABDFB}"/>
              </a:ext>
            </a:extLst>
          </p:cNvPr>
          <p:cNvSpPr>
            <a:spLocks/>
          </p:cNvSpPr>
          <p:nvPr/>
        </p:nvSpPr>
        <p:spPr bwMode="auto">
          <a:xfrm>
            <a:off x="1178057" y="3174116"/>
            <a:ext cx="7624" cy="105985"/>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8" name="Freeform 17">
            <a:extLst>
              <a:ext uri="{FF2B5EF4-FFF2-40B4-BE49-F238E27FC236}">
                <a16:creationId xmlns:a16="http://schemas.microsoft.com/office/drawing/2014/main" id="{E2E349B6-2578-49A6-9C89-9EAED4FEB7F3}"/>
              </a:ext>
            </a:extLst>
          </p:cNvPr>
          <p:cNvSpPr>
            <a:spLocks/>
          </p:cNvSpPr>
          <p:nvPr/>
        </p:nvSpPr>
        <p:spPr bwMode="auto">
          <a:xfrm>
            <a:off x="1185680" y="3069827"/>
            <a:ext cx="7624" cy="105985"/>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9" name="Freeform 18">
            <a:extLst>
              <a:ext uri="{FF2B5EF4-FFF2-40B4-BE49-F238E27FC236}">
                <a16:creationId xmlns:a16="http://schemas.microsoft.com/office/drawing/2014/main" id="{940F2594-E8CE-43FA-968A-503117FF5031}"/>
              </a:ext>
            </a:extLst>
          </p:cNvPr>
          <p:cNvSpPr>
            <a:spLocks/>
          </p:cNvSpPr>
          <p:nvPr/>
        </p:nvSpPr>
        <p:spPr bwMode="auto">
          <a:xfrm>
            <a:off x="1193304" y="3174116"/>
            <a:ext cx="7624" cy="105985"/>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0" name="Freeform 19">
            <a:extLst>
              <a:ext uri="{FF2B5EF4-FFF2-40B4-BE49-F238E27FC236}">
                <a16:creationId xmlns:a16="http://schemas.microsoft.com/office/drawing/2014/main" id="{D16F867E-1AE5-4BE4-B7C8-88F67CF201D7}"/>
              </a:ext>
            </a:extLst>
          </p:cNvPr>
          <p:cNvSpPr>
            <a:spLocks/>
          </p:cNvSpPr>
          <p:nvPr/>
        </p:nvSpPr>
        <p:spPr bwMode="auto">
          <a:xfrm>
            <a:off x="1200927" y="3069827"/>
            <a:ext cx="7624" cy="105985"/>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1" name="Freeform 20">
            <a:extLst>
              <a:ext uri="{FF2B5EF4-FFF2-40B4-BE49-F238E27FC236}">
                <a16:creationId xmlns:a16="http://schemas.microsoft.com/office/drawing/2014/main" id="{04871270-EB03-4E40-9DEE-C406A9844933}"/>
              </a:ext>
            </a:extLst>
          </p:cNvPr>
          <p:cNvSpPr>
            <a:spLocks/>
          </p:cNvSpPr>
          <p:nvPr/>
        </p:nvSpPr>
        <p:spPr bwMode="auto">
          <a:xfrm>
            <a:off x="1208550" y="3174116"/>
            <a:ext cx="7624" cy="105985"/>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2" name="Freeform 21">
            <a:extLst>
              <a:ext uri="{FF2B5EF4-FFF2-40B4-BE49-F238E27FC236}">
                <a16:creationId xmlns:a16="http://schemas.microsoft.com/office/drawing/2014/main" id="{A0275089-362B-4331-8B57-9C2D28996705}"/>
              </a:ext>
            </a:extLst>
          </p:cNvPr>
          <p:cNvSpPr>
            <a:spLocks/>
          </p:cNvSpPr>
          <p:nvPr/>
        </p:nvSpPr>
        <p:spPr bwMode="auto">
          <a:xfrm>
            <a:off x="1216173" y="3069827"/>
            <a:ext cx="7624" cy="105985"/>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3" name="Freeform 22">
            <a:extLst>
              <a:ext uri="{FF2B5EF4-FFF2-40B4-BE49-F238E27FC236}">
                <a16:creationId xmlns:a16="http://schemas.microsoft.com/office/drawing/2014/main" id="{B527E418-B5B9-43C1-BC12-0F8B2428B229}"/>
              </a:ext>
            </a:extLst>
          </p:cNvPr>
          <p:cNvSpPr>
            <a:spLocks/>
          </p:cNvSpPr>
          <p:nvPr/>
        </p:nvSpPr>
        <p:spPr bwMode="auto">
          <a:xfrm>
            <a:off x="1223796" y="3174116"/>
            <a:ext cx="7624" cy="105985"/>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4" name="Freeform 23">
            <a:extLst>
              <a:ext uri="{FF2B5EF4-FFF2-40B4-BE49-F238E27FC236}">
                <a16:creationId xmlns:a16="http://schemas.microsoft.com/office/drawing/2014/main" id="{586B256D-FBC5-4CCD-83DD-9138F8F11369}"/>
              </a:ext>
            </a:extLst>
          </p:cNvPr>
          <p:cNvSpPr>
            <a:spLocks/>
          </p:cNvSpPr>
          <p:nvPr/>
        </p:nvSpPr>
        <p:spPr bwMode="auto">
          <a:xfrm>
            <a:off x="1231419" y="3069827"/>
            <a:ext cx="7624" cy="105985"/>
          </a:xfrm>
          <a:custGeom>
            <a:avLst/>
            <a:gdLst>
              <a:gd name="T0" fmla="*/ 0 w 9"/>
              <a:gd name="T1" fmla="*/ 125 h 125"/>
              <a:gd name="T2" fmla="*/ 5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5"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5" name="Freeform 24">
            <a:extLst>
              <a:ext uri="{FF2B5EF4-FFF2-40B4-BE49-F238E27FC236}">
                <a16:creationId xmlns:a16="http://schemas.microsoft.com/office/drawing/2014/main" id="{14AA7C15-7749-43B1-A5B8-3A0D31C4D230}"/>
              </a:ext>
            </a:extLst>
          </p:cNvPr>
          <p:cNvSpPr>
            <a:spLocks/>
          </p:cNvSpPr>
          <p:nvPr/>
        </p:nvSpPr>
        <p:spPr bwMode="auto">
          <a:xfrm>
            <a:off x="1239043" y="3174116"/>
            <a:ext cx="7624" cy="105985"/>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6" name="Freeform 25">
            <a:extLst>
              <a:ext uri="{FF2B5EF4-FFF2-40B4-BE49-F238E27FC236}">
                <a16:creationId xmlns:a16="http://schemas.microsoft.com/office/drawing/2014/main" id="{179E4820-334A-4BB0-ADED-E6FC25047C0C}"/>
              </a:ext>
            </a:extLst>
          </p:cNvPr>
          <p:cNvSpPr>
            <a:spLocks/>
          </p:cNvSpPr>
          <p:nvPr/>
        </p:nvSpPr>
        <p:spPr bwMode="auto">
          <a:xfrm>
            <a:off x="1246666" y="3069827"/>
            <a:ext cx="7624" cy="105985"/>
          </a:xfrm>
          <a:custGeom>
            <a:avLst/>
            <a:gdLst>
              <a:gd name="T0" fmla="*/ 0 w 9"/>
              <a:gd name="T1" fmla="*/ 125 h 125"/>
              <a:gd name="T2" fmla="*/ 5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5"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7" name="Freeform 26">
            <a:extLst>
              <a:ext uri="{FF2B5EF4-FFF2-40B4-BE49-F238E27FC236}">
                <a16:creationId xmlns:a16="http://schemas.microsoft.com/office/drawing/2014/main" id="{2E37DE7F-A651-4C13-8453-55E44A66FD40}"/>
              </a:ext>
            </a:extLst>
          </p:cNvPr>
          <p:cNvSpPr>
            <a:spLocks/>
          </p:cNvSpPr>
          <p:nvPr/>
        </p:nvSpPr>
        <p:spPr bwMode="auto">
          <a:xfrm>
            <a:off x="1254289" y="3174116"/>
            <a:ext cx="7624" cy="105985"/>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8" name="Freeform 27">
            <a:extLst>
              <a:ext uri="{FF2B5EF4-FFF2-40B4-BE49-F238E27FC236}">
                <a16:creationId xmlns:a16="http://schemas.microsoft.com/office/drawing/2014/main" id="{DF63B9CF-93A2-43A6-9264-D4C7B410D6D4}"/>
              </a:ext>
            </a:extLst>
          </p:cNvPr>
          <p:cNvSpPr>
            <a:spLocks/>
          </p:cNvSpPr>
          <p:nvPr/>
        </p:nvSpPr>
        <p:spPr bwMode="auto">
          <a:xfrm>
            <a:off x="1384731" y="3124092"/>
            <a:ext cx="7624" cy="58504"/>
          </a:xfrm>
          <a:custGeom>
            <a:avLst/>
            <a:gdLst>
              <a:gd name="T0" fmla="*/ 0 w 9"/>
              <a:gd name="T1" fmla="*/ 69 h 69"/>
              <a:gd name="T2" fmla="*/ 4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4"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9" name="Freeform 28">
            <a:extLst>
              <a:ext uri="{FF2B5EF4-FFF2-40B4-BE49-F238E27FC236}">
                <a16:creationId xmlns:a16="http://schemas.microsoft.com/office/drawing/2014/main" id="{3E93763F-2A21-4DD5-BDA9-73BD1541FB98}"/>
              </a:ext>
            </a:extLst>
          </p:cNvPr>
          <p:cNvSpPr>
            <a:spLocks/>
          </p:cNvSpPr>
          <p:nvPr/>
        </p:nvSpPr>
        <p:spPr bwMode="auto">
          <a:xfrm>
            <a:off x="1392354" y="3181747"/>
            <a:ext cx="7624" cy="58504"/>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30" name="Freeform 29">
            <a:extLst>
              <a:ext uri="{FF2B5EF4-FFF2-40B4-BE49-F238E27FC236}">
                <a16:creationId xmlns:a16="http://schemas.microsoft.com/office/drawing/2014/main" id="{60876A0C-5A6F-4868-9A78-60A3DDBFE06D}"/>
              </a:ext>
            </a:extLst>
          </p:cNvPr>
          <p:cNvSpPr>
            <a:spLocks/>
          </p:cNvSpPr>
          <p:nvPr/>
        </p:nvSpPr>
        <p:spPr bwMode="auto">
          <a:xfrm>
            <a:off x="1399978" y="3124092"/>
            <a:ext cx="7624" cy="58504"/>
          </a:xfrm>
          <a:custGeom>
            <a:avLst/>
            <a:gdLst>
              <a:gd name="T0" fmla="*/ 0 w 9"/>
              <a:gd name="T1" fmla="*/ 69 h 69"/>
              <a:gd name="T2" fmla="*/ 4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4"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31" name="Freeform 30">
            <a:extLst>
              <a:ext uri="{FF2B5EF4-FFF2-40B4-BE49-F238E27FC236}">
                <a16:creationId xmlns:a16="http://schemas.microsoft.com/office/drawing/2014/main" id="{3E20D3E6-BDE5-44D4-BD8A-CB87CE862D1A}"/>
              </a:ext>
            </a:extLst>
          </p:cNvPr>
          <p:cNvSpPr>
            <a:spLocks/>
          </p:cNvSpPr>
          <p:nvPr/>
        </p:nvSpPr>
        <p:spPr bwMode="auto">
          <a:xfrm>
            <a:off x="1407601" y="3181747"/>
            <a:ext cx="7624" cy="58504"/>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32" name="Freeform 31">
            <a:extLst>
              <a:ext uri="{FF2B5EF4-FFF2-40B4-BE49-F238E27FC236}">
                <a16:creationId xmlns:a16="http://schemas.microsoft.com/office/drawing/2014/main" id="{CD8FEF5E-53BA-433D-AA34-9C9C4DB66FA1}"/>
              </a:ext>
            </a:extLst>
          </p:cNvPr>
          <p:cNvSpPr>
            <a:spLocks/>
          </p:cNvSpPr>
          <p:nvPr/>
        </p:nvSpPr>
        <p:spPr bwMode="auto">
          <a:xfrm>
            <a:off x="1415225" y="3124092"/>
            <a:ext cx="7624" cy="58504"/>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33" name="Freeform 32">
            <a:extLst>
              <a:ext uri="{FF2B5EF4-FFF2-40B4-BE49-F238E27FC236}">
                <a16:creationId xmlns:a16="http://schemas.microsoft.com/office/drawing/2014/main" id="{6BCD5C15-7C10-48AB-8758-8D94302453D7}"/>
              </a:ext>
            </a:extLst>
          </p:cNvPr>
          <p:cNvSpPr>
            <a:spLocks/>
          </p:cNvSpPr>
          <p:nvPr/>
        </p:nvSpPr>
        <p:spPr bwMode="auto">
          <a:xfrm>
            <a:off x="1422848" y="3181747"/>
            <a:ext cx="7624" cy="58504"/>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34" name="Freeform 33">
            <a:extLst>
              <a:ext uri="{FF2B5EF4-FFF2-40B4-BE49-F238E27FC236}">
                <a16:creationId xmlns:a16="http://schemas.microsoft.com/office/drawing/2014/main" id="{B53F03C3-E788-4BB2-A54F-04D2E6764927}"/>
              </a:ext>
            </a:extLst>
          </p:cNvPr>
          <p:cNvSpPr>
            <a:spLocks/>
          </p:cNvSpPr>
          <p:nvPr/>
        </p:nvSpPr>
        <p:spPr bwMode="auto">
          <a:xfrm>
            <a:off x="1430471" y="3124092"/>
            <a:ext cx="7624" cy="58504"/>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35" name="Freeform 34">
            <a:extLst>
              <a:ext uri="{FF2B5EF4-FFF2-40B4-BE49-F238E27FC236}">
                <a16:creationId xmlns:a16="http://schemas.microsoft.com/office/drawing/2014/main" id="{D7276FF3-C504-465B-81C3-6CA664F59C6E}"/>
              </a:ext>
            </a:extLst>
          </p:cNvPr>
          <p:cNvSpPr>
            <a:spLocks/>
          </p:cNvSpPr>
          <p:nvPr/>
        </p:nvSpPr>
        <p:spPr bwMode="auto">
          <a:xfrm>
            <a:off x="1438094" y="3181747"/>
            <a:ext cx="7624" cy="58504"/>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36" name="Freeform 35">
            <a:extLst>
              <a:ext uri="{FF2B5EF4-FFF2-40B4-BE49-F238E27FC236}">
                <a16:creationId xmlns:a16="http://schemas.microsoft.com/office/drawing/2014/main" id="{8C7DDF9B-2D02-4025-8967-35D0A9D1B34B}"/>
              </a:ext>
            </a:extLst>
          </p:cNvPr>
          <p:cNvSpPr>
            <a:spLocks/>
          </p:cNvSpPr>
          <p:nvPr/>
        </p:nvSpPr>
        <p:spPr bwMode="auto">
          <a:xfrm>
            <a:off x="1445718" y="3124092"/>
            <a:ext cx="7624" cy="58504"/>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37" name="Freeform 36">
            <a:extLst>
              <a:ext uri="{FF2B5EF4-FFF2-40B4-BE49-F238E27FC236}">
                <a16:creationId xmlns:a16="http://schemas.microsoft.com/office/drawing/2014/main" id="{27A90054-212B-4DFD-A609-E03D3172165E}"/>
              </a:ext>
            </a:extLst>
          </p:cNvPr>
          <p:cNvSpPr>
            <a:spLocks/>
          </p:cNvSpPr>
          <p:nvPr/>
        </p:nvSpPr>
        <p:spPr bwMode="auto">
          <a:xfrm>
            <a:off x="1453341" y="3181747"/>
            <a:ext cx="7624" cy="58504"/>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38" name="Freeform 37">
            <a:extLst>
              <a:ext uri="{FF2B5EF4-FFF2-40B4-BE49-F238E27FC236}">
                <a16:creationId xmlns:a16="http://schemas.microsoft.com/office/drawing/2014/main" id="{232D0021-B4F6-47BA-9B6E-C6820F38790C}"/>
              </a:ext>
            </a:extLst>
          </p:cNvPr>
          <p:cNvSpPr>
            <a:spLocks/>
          </p:cNvSpPr>
          <p:nvPr/>
        </p:nvSpPr>
        <p:spPr bwMode="auto">
          <a:xfrm>
            <a:off x="1460964" y="3124092"/>
            <a:ext cx="7624" cy="58504"/>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39" name="Freeform 38">
            <a:extLst>
              <a:ext uri="{FF2B5EF4-FFF2-40B4-BE49-F238E27FC236}">
                <a16:creationId xmlns:a16="http://schemas.microsoft.com/office/drawing/2014/main" id="{078711E5-A78F-4637-9418-CAF6CE42BB60}"/>
              </a:ext>
            </a:extLst>
          </p:cNvPr>
          <p:cNvSpPr>
            <a:spLocks/>
          </p:cNvSpPr>
          <p:nvPr/>
        </p:nvSpPr>
        <p:spPr bwMode="auto">
          <a:xfrm>
            <a:off x="1468587" y="3181747"/>
            <a:ext cx="7624" cy="58504"/>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3"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40" name="Freeform 39">
            <a:extLst>
              <a:ext uri="{FF2B5EF4-FFF2-40B4-BE49-F238E27FC236}">
                <a16:creationId xmlns:a16="http://schemas.microsoft.com/office/drawing/2014/main" id="{A1F70D4F-B27D-42C2-9388-B9DB53C14E07}"/>
              </a:ext>
            </a:extLst>
          </p:cNvPr>
          <p:cNvSpPr>
            <a:spLocks/>
          </p:cNvSpPr>
          <p:nvPr/>
        </p:nvSpPr>
        <p:spPr bwMode="auto">
          <a:xfrm>
            <a:off x="1476210" y="3124092"/>
            <a:ext cx="8471" cy="58504"/>
          </a:xfrm>
          <a:custGeom>
            <a:avLst/>
            <a:gdLst>
              <a:gd name="T0" fmla="*/ 0 w 10"/>
              <a:gd name="T1" fmla="*/ 69 h 69"/>
              <a:gd name="T2" fmla="*/ 5 w 10"/>
              <a:gd name="T3" fmla="*/ 0 h 69"/>
              <a:gd name="T4" fmla="*/ 10 w 10"/>
              <a:gd name="T5" fmla="*/ 68 h 69"/>
            </a:gdLst>
            <a:ahLst/>
            <a:cxnLst>
              <a:cxn ang="0">
                <a:pos x="T0" y="T1"/>
              </a:cxn>
              <a:cxn ang="0">
                <a:pos x="T2" y="T3"/>
              </a:cxn>
              <a:cxn ang="0">
                <a:pos x="T4" y="T5"/>
              </a:cxn>
            </a:cxnLst>
            <a:rect l="0" t="0" r="r" b="b"/>
            <a:pathLst>
              <a:path w="10" h="69">
                <a:moveTo>
                  <a:pt x="0" y="69"/>
                </a:moveTo>
                <a:cubicBezTo>
                  <a:pt x="0" y="31"/>
                  <a:pt x="2" y="0"/>
                  <a:pt x="5" y="0"/>
                </a:cubicBezTo>
                <a:cubicBezTo>
                  <a:pt x="7" y="0"/>
                  <a:pt x="10" y="30"/>
                  <a:pt x="10"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41" name="Freeform 40">
            <a:extLst>
              <a:ext uri="{FF2B5EF4-FFF2-40B4-BE49-F238E27FC236}">
                <a16:creationId xmlns:a16="http://schemas.microsoft.com/office/drawing/2014/main" id="{679D7B5F-F53C-49F7-BB5F-6E497B2A249C}"/>
              </a:ext>
            </a:extLst>
          </p:cNvPr>
          <p:cNvSpPr>
            <a:spLocks/>
          </p:cNvSpPr>
          <p:nvPr/>
        </p:nvSpPr>
        <p:spPr bwMode="auto">
          <a:xfrm>
            <a:off x="1484681" y="3181747"/>
            <a:ext cx="6776" cy="58504"/>
          </a:xfrm>
          <a:custGeom>
            <a:avLst/>
            <a:gdLst>
              <a:gd name="T0" fmla="*/ 8 w 8"/>
              <a:gd name="T1" fmla="*/ 0 h 69"/>
              <a:gd name="T2" fmla="*/ 4 w 8"/>
              <a:gd name="T3" fmla="*/ 69 h 69"/>
              <a:gd name="T4" fmla="*/ 0 w 8"/>
              <a:gd name="T5" fmla="*/ 1 h 69"/>
            </a:gdLst>
            <a:ahLst/>
            <a:cxnLst>
              <a:cxn ang="0">
                <a:pos x="T0" y="T1"/>
              </a:cxn>
              <a:cxn ang="0">
                <a:pos x="T2" y="T3"/>
              </a:cxn>
              <a:cxn ang="0">
                <a:pos x="T4" y="T5"/>
              </a:cxn>
            </a:cxnLst>
            <a:rect l="0" t="0" r="r" b="b"/>
            <a:pathLst>
              <a:path w="8" h="69">
                <a:moveTo>
                  <a:pt x="8" y="0"/>
                </a:moveTo>
                <a:cubicBezTo>
                  <a:pt x="8" y="38"/>
                  <a:pt x="6" y="69"/>
                  <a:pt x="4"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42" name="Freeform 41">
            <a:extLst>
              <a:ext uri="{FF2B5EF4-FFF2-40B4-BE49-F238E27FC236}">
                <a16:creationId xmlns:a16="http://schemas.microsoft.com/office/drawing/2014/main" id="{92F8B017-7E62-497B-BDE9-6BCAE81C25AC}"/>
              </a:ext>
            </a:extLst>
          </p:cNvPr>
          <p:cNvSpPr>
            <a:spLocks/>
          </p:cNvSpPr>
          <p:nvPr/>
        </p:nvSpPr>
        <p:spPr bwMode="auto">
          <a:xfrm>
            <a:off x="1491457" y="3124092"/>
            <a:ext cx="8471" cy="58504"/>
          </a:xfrm>
          <a:custGeom>
            <a:avLst/>
            <a:gdLst>
              <a:gd name="T0" fmla="*/ 0 w 10"/>
              <a:gd name="T1" fmla="*/ 69 h 69"/>
              <a:gd name="T2" fmla="*/ 5 w 10"/>
              <a:gd name="T3" fmla="*/ 0 h 69"/>
              <a:gd name="T4" fmla="*/ 10 w 10"/>
              <a:gd name="T5" fmla="*/ 68 h 69"/>
            </a:gdLst>
            <a:ahLst/>
            <a:cxnLst>
              <a:cxn ang="0">
                <a:pos x="T0" y="T1"/>
              </a:cxn>
              <a:cxn ang="0">
                <a:pos x="T2" y="T3"/>
              </a:cxn>
              <a:cxn ang="0">
                <a:pos x="T4" y="T5"/>
              </a:cxn>
            </a:cxnLst>
            <a:rect l="0" t="0" r="r" b="b"/>
            <a:pathLst>
              <a:path w="10" h="69">
                <a:moveTo>
                  <a:pt x="0" y="69"/>
                </a:moveTo>
                <a:cubicBezTo>
                  <a:pt x="0" y="31"/>
                  <a:pt x="2" y="0"/>
                  <a:pt x="5" y="0"/>
                </a:cubicBezTo>
                <a:cubicBezTo>
                  <a:pt x="8" y="0"/>
                  <a:pt x="10" y="30"/>
                  <a:pt x="10"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43" name="Freeform 42">
            <a:extLst>
              <a:ext uri="{FF2B5EF4-FFF2-40B4-BE49-F238E27FC236}">
                <a16:creationId xmlns:a16="http://schemas.microsoft.com/office/drawing/2014/main" id="{315DD156-2D99-4ACD-AA19-B0979B7C159F}"/>
              </a:ext>
            </a:extLst>
          </p:cNvPr>
          <p:cNvSpPr>
            <a:spLocks/>
          </p:cNvSpPr>
          <p:nvPr/>
        </p:nvSpPr>
        <p:spPr bwMode="auto">
          <a:xfrm>
            <a:off x="1499928" y="3181747"/>
            <a:ext cx="6776" cy="58504"/>
          </a:xfrm>
          <a:custGeom>
            <a:avLst/>
            <a:gdLst>
              <a:gd name="T0" fmla="*/ 8 w 8"/>
              <a:gd name="T1" fmla="*/ 0 h 69"/>
              <a:gd name="T2" fmla="*/ 4 w 8"/>
              <a:gd name="T3" fmla="*/ 69 h 69"/>
              <a:gd name="T4" fmla="*/ 0 w 8"/>
              <a:gd name="T5" fmla="*/ 1 h 69"/>
            </a:gdLst>
            <a:ahLst/>
            <a:cxnLst>
              <a:cxn ang="0">
                <a:pos x="T0" y="T1"/>
              </a:cxn>
              <a:cxn ang="0">
                <a:pos x="T2" y="T3"/>
              </a:cxn>
              <a:cxn ang="0">
                <a:pos x="T4" y="T5"/>
              </a:cxn>
            </a:cxnLst>
            <a:rect l="0" t="0" r="r" b="b"/>
            <a:pathLst>
              <a:path w="8" h="69">
                <a:moveTo>
                  <a:pt x="8" y="0"/>
                </a:moveTo>
                <a:cubicBezTo>
                  <a:pt x="8" y="38"/>
                  <a:pt x="6" y="69"/>
                  <a:pt x="4"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44" name="Freeform 43">
            <a:extLst>
              <a:ext uri="{FF2B5EF4-FFF2-40B4-BE49-F238E27FC236}">
                <a16:creationId xmlns:a16="http://schemas.microsoft.com/office/drawing/2014/main" id="{7D5261FF-D69C-4B03-BC33-F5C9563C90FB}"/>
              </a:ext>
            </a:extLst>
          </p:cNvPr>
          <p:cNvSpPr>
            <a:spLocks/>
          </p:cNvSpPr>
          <p:nvPr/>
        </p:nvSpPr>
        <p:spPr bwMode="auto">
          <a:xfrm>
            <a:off x="1261912" y="3101198"/>
            <a:ext cx="7624" cy="81396"/>
          </a:xfrm>
          <a:custGeom>
            <a:avLst/>
            <a:gdLst>
              <a:gd name="T0" fmla="*/ 0 w 9"/>
              <a:gd name="T1" fmla="*/ 96 h 96"/>
              <a:gd name="T2" fmla="*/ 5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5"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45" name="Freeform 44">
            <a:extLst>
              <a:ext uri="{FF2B5EF4-FFF2-40B4-BE49-F238E27FC236}">
                <a16:creationId xmlns:a16="http://schemas.microsoft.com/office/drawing/2014/main" id="{BBF921F3-DC30-450E-BF3F-1C353061C036}"/>
              </a:ext>
            </a:extLst>
          </p:cNvPr>
          <p:cNvSpPr>
            <a:spLocks/>
          </p:cNvSpPr>
          <p:nvPr/>
        </p:nvSpPr>
        <p:spPr bwMode="auto">
          <a:xfrm>
            <a:off x="1269536" y="3181747"/>
            <a:ext cx="7624" cy="81396"/>
          </a:xfrm>
          <a:custGeom>
            <a:avLst/>
            <a:gdLst>
              <a:gd name="T0" fmla="*/ 9 w 9"/>
              <a:gd name="T1" fmla="*/ 0 h 96"/>
              <a:gd name="T2" fmla="*/ 5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5"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46" name="Freeform 45">
            <a:extLst>
              <a:ext uri="{FF2B5EF4-FFF2-40B4-BE49-F238E27FC236}">
                <a16:creationId xmlns:a16="http://schemas.microsoft.com/office/drawing/2014/main" id="{21CDC275-2F74-45AD-9DF7-1BF32ABCEC37}"/>
              </a:ext>
            </a:extLst>
          </p:cNvPr>
          <p:cNvSpPr>
            <a:spLocks/>
          </p:cNvSpPr>
          <p:nvPr/>
        </p:nvSpPr>
        <p:spPr bwMode="auto">
          <a:xfrm>
            <a:off x="1277159" y="3101198"/>
            <a:ext cx="7624" cy="81396"/>
          </a:xfrm>
          <a:custGeom>
            <a:avLst/>
            <a:gdLst>
              <a:gd name="T0" fmla="*/ 0 w 9"/>
              <a:gd name="T1" fmla="*/ 96 h 96"/>
              <a:gd name="T2" fmla="*/ 5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5"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47" name="Freeform 46">
            <a:extLst>
              <a:ext uri="{FF2B5EF4-FFF2-40B4-BE49-F238E27FC236}">
                <a16:creationId xmlns:a16="http://schemas.microsoft.com/office/drawing/2014/main" id="{7AF84E87-93BD-465E-B38C-3660FC475A30}"/>
              </a:ext>
            </a:extLst>
          </p:cNvPr>
          <p:cNvSpPr>
            <a:spLocks/>
          </p:cNvSpPr>
          <p:nvPr/>
        </p:nvSpPr>
        <p:spPr bwMode="auto">
          <a:xfrm>
            <a:off x="1284783" y="3181747"/>
            <a:ext cx="7624" cy="81396"/>
          </a:xfrm>
          <a:custGeom>
            <a:avLst/>
            <a:gdLst>
              <a:gd name="T0" fmla="*/ 9 w 9"/>
              <a:gd name="T1" fmla="*/ 0 h 96"/>
              <a:gd name="T2" fmla="*/ 5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5"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48" name="Freeform 47">
            <a:extLst>
              <a:ext uri="{FF2B5EF4-FFF2-40B4-BE49-F238E27FC236}">
                <a16:creationId xmlns:a16="http://schemas.microsoft.com/office/drawing/2014/main" id="{55D7F867-1DC5-460F-AFA9-646CA69F1817}"/>
              </a:ext>
            </a:extLst>
          </p:cNvPr>
          <p:cNvSpPr>
            <a:spLocks/>
          </p:cNvSpPr>
          <p:nvPr/>
        </p:nvSpPr>
        <p:spPr bwMode="auto">
          <a:xfrm>
            <a:off x="1292406" y="3101198"/>
            <a:ext cx="7624" cy="81396"/>
          </a:xfrm>
          <a:custGeom>
            <a:avLst/>
            <a:gdLst>
              <a:gd name="T0" fmla="*/ 0 w 9"/>
              <a:gd name="T1" fmla="*/ 96 h 96"/>
              <a:gd name="T2" fmla="*/ 5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5"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49" name="Freeform 48">
            <a:extLst>
              <a:ext uri="{FF2B5EF4-FFF2-40B4-BE49-F238E27FC236}">
                <a16:creationId xmlns:a16="http://schemas.microsoft.com/office/drawing/2014/main" id="{5CF530F0-B472-443D-83DA-DF932A9778F1}"/>
              </a:ext>
            </a:extLst>
          </p:cNvPr>
          <p:cNvSpPr>
            <a:spLocks/>
          </p:cNvSpPr>
          <p:nvPr/>
        </p:nvSpPr>
        <p:spPr bwMode="auto">
          <a:xfrm>
            <a:off x="1300029" y="3181747"/>
            <a:ext cx="7624" cy="81396"/>
          </a:xfrm>
          <a:custGeom>
            <a:avLst/>
            <a:gdLst>
              <a:gd name="T0" fmla="*/ 9 w 9"/>
              <a:gd name="T1" fmla="*/ 0 h 96"/>
              <a:gd name="T2" fmla="*/ 5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5" y="96"/>
                </a:cubicBezTo>
                <a:cubicBezTo>
                  <a:pt x="3"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50" name="Freeform 49">
            <a:extLst>
              <a:ext uri="{FF2B5EF4-FFF2-40B4-BE49-F238E27FC236}">
                <a16:creationId xmlns:a16="http://schemas.microsoft.com/office/drawing/2014/main" id="{A2B02E1C-25C0-4B5D-8E7B-B34DA6F41456}"/>
              </a:ext>
            </a:extLst>
          </p:cNvPr>
          <p:cNvSpPr>
            <a:spLocks/>
          </p:cNvSpPr>
          <p:nvPr/>
        </p:nvSpPr>
        <p:spPr bwMode="auto">
          <a:xfrm>
            <a:off x="1307651" y="3101198"/>
            <a:ext cx="8471" cy="81396"/>
          </a:xfrm>
          <a:custGeom>
            <a:avLst/>
            <a:gdLst>
              <a:gd name="T0" fmla="*/ 0 w 10"/>
              <a:gd name="T1" fmla="*/ 96 h 96"/>
              <a:gd name="T2" fmla="*/ 5 w 10"/>
              <a:gd name="T3" fmla="*/ 0 h 96"/>
              <a:gd name="T4" fmla="*/ 10 w 10"/>
              <a:gd name="T5" fmla="*/ 95 h 96"/>
            </a:gdLst>
            <a:ahLst/>
            <a:cxnLst>
              <a:cxn ang="0">
                <a:pos x="T0" y="T1"/>
              </a:cxn>
              <a:cxn ang="0">
                <a:pos x="T2" y="T3"/>
              </a:cxn>
              <a:cxn ang="0">
                <a:pos x="T4" y="T5"/>
              </a:cxn>
            </a:cxnLst>
            <a:rect l="0" t="0" r="r" b="b"/>
            <a:pathLst>
              <a:path w="10" h="96">
                <a:moveTo>
                  <a:pt x="0" y="96"/>
                </a:moveTo>
                <a:cubicBezTo>
                  <a:pt x="0" y="43"/>
                  <a:pt x="2" y="0"/>
                  <a:pt x="5" y="0"/>
                </a:cubicBezTo>
                <a:cubicBezTo>
                  <a:pt x="7" y="0"/>
                  <a:pt x="10" y="43"/>
                  <a:pt x="10"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51" name="Freeform 50">
            <a:extLst>
              <a:ext uri="{FF2B5EF4-FFF2-40B4-BE49-F238E27FC236}">
                <a16:creationId xmlns:a16="http://schemas.microsoft.com/office/drawing/2014/main" id="{921AAEDA-C20D-4376-B85B-8A038192D631}"/>
              </a:ext>
            </a:extLst>
          </p:cNvPr>
          <p:cNvSpPr>
            <a:spLocks/>
          </p:cNvSpPr>
          <p:nvPr/>
        </p:nvSpPr>
        <p:spPr bwMode="auto">
          <a:xfrm>
            <a:off x="1316122" y="3181747"/>
            <a:ext cx="7624" cy="81396"/>
          </a:xfrm>
          <a:custGeom>
            <a:avLst/>
            <a:gdLst>
              <a:gd name="T0" fmla="*/ 9 w 9"/>
              <a:gd name="T1" fmla="*/ 0 h 96"/>
              <a:gd name="T2" fmla="*/ 4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4"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52" name="Freeform 51">
            <a:extLst>
              <a:ext uri="{FF2B5EF4-FFF2-40B4-BE49-F238E27FC236}">
                <a16:creationId xmlns:a16="http://schemas.microsoft.com/office/drawing/2014/main" id="{96FE2703-FE94-4847-891F-8CFF647A371C}"/>
              </a:ext>
            </a:extLst>
          </p:cNvPr>
          <p:cNvSpPr>
            <a:spLocks/>
          </p:cNvSpPr>
          <p:nvPr/>
        </p:nvSpPr>
        <p:spPr bwMode="auto">
          <a:xfrm>
            <a:off x="1323746" y="3101198"/>
            <a:ext cx="7624" cy="81396"/>
          </a:xfrm>
          <a:custGeom>
            <a:avLst/>
            <a:gdLst>
              <a:gd name="T0" fmla="*/ 0 w 9"/>
              <a:gd name="T1" fmla="*/ 96 h 96"/>
              <a:gd name="T2" fmla="*/ 4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4"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53" name="Freeform 52">
            <a:extLst>
              <a:ext uri="{FF2B5EF4-FFF2-40B4-BE49-F238E27FC236}">
                <a16:creationId xmlns:a16="http://schemas.microsoft.com/office/drawing/2014/main" id="{27189E6A-2DC4-4975-9253-79122F268E5E}"/>
              </a:ext>
            </a:extLst>
          </p:cNvPr>
          <p:cNvSpPr>
            <a:spLocks/>
          </p:cNvSpPr>
          <p:nvPr/>
        </p:nvSpPr>
        <p:spPr bwMode="auto">
          <a:xfrm>
            <a:off x="1331369" y="3181747"/>
            <a:ext cx="7624" cy="81396"/>
          </a:xfrm>
          <a:custGeom>
            <a:avLst/>
            <a:gdLst>
              <a:gd name="T0" fmla="*/ 9 w 9"/>
              <a:gd name="T1" fmla="*/ 0 h 96"/>
              <a:gd name="T2" fmla="*/ 4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4"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54" name="Freeform 53">
            <a:extLst>
              <a:ext uri="{FF2B5EF4-FFF2-40B4-BE49-F238E27FC236}">
                <a16:creationId xmlns:a16="http://schemas.microsoft.com/office/drawing/2014/main" id="{1BCA48E8-1FBF-4716-AF16-27005D840C2E}"/>
              </a:ext>
            </a:extLst>
          </p:cNvPr>
          <p:cNvSpPr>
            <a:spLocks/>
          </p:cNvSpPr>
          <p:nvPr/>
        </p:nvSpPr>
        <p:spPr bwMode="auto">
          <a:xfrm>
            <a:off x="1338992" y="3101198"/>
            <a:ext cx="7624" cy="81396"/>
          </a:xfrm>
          <a:custGeom>
            <a:avLst/>
            <a:gdLst>
              <a:gd name="T0" fmla="*/ 0 w 9"/>
              <a:gd name="T1" fmla="*/ 96 h 96"/>
              <a:gd name="T2" fmla="*/ 4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4"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55" name="Freeform 54">
            <a:extLst>
              <a:ext uri="{FF2B5EF4-FFF2-40B4-BE49-F238E27FC236}">
                <a16:creationId xmlns:a16="http://schemas.microsoft.com/office/drawing/2014/main" id="{D51FE0F6-7137-4106-BE23-8D8C01048EE9}"/>
              </a:ext>
            </a:extLst>
          </p:cNvPr>
          <p:cNvSpPr>
            <a:spLocks/>
          </p:cNvSpPr>
          <p:nvPr/>
        </p:nvSpPr>
        <p:spPr bwMode="auto">
          <a:xfrm>
            <a:off x="1346615" y="3181747"/>
            <a:ext cx="7624" cy="81396"/>
          </a:xfrm>
          <a:custGeom>
            <a:avLst/>
            <a:gdLst>
              <a:gd name="T0" fmla="*/ 9 w 9"/>
              <a:gd name="T1" fmla="*/ 0 h 96"/>
              <a:gd name="T2" fmla="*/ 4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4"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56" name="Freeform 55">
            <a:extLst>
              <a:ext uri="{FF2B5EF4-FFF2-40B4-BE49-F238E27FC236}">
                <a16:creationId xmlns:a16="http://schemas.microsoft.com/office/drawing/2014/main" id="{7476CE13-2887-484B-9224-ADB3356D741E}"/>
              </a:ext>
            </a:extLst>
          </p:cNvPr>
          <p:cNvSpPr>
            <a:spLocks/>
          </p:cNvSpPr>
          <p:nvPr/>
        </p:nvSpPr>
        <p:spPr bwMode="auto">
          <a:xfrm>
            <a:off x="1354239" y="3101198"/>
            <a:ext cx="7624" cy="81396"/>
          </a:xfrm>
          <a:custGeom>
            <a:avLst/>
            <a:gdLst>
              <a:gd name="T0" fmla="*/ 0 w 9"/>
              <a:gd name="T1" fmla="*/ 96 h 96"/>
              <a:gd name="T2" fmla="*/ 4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4"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57" name="Freeform 56">
            <a:extLst>
              <a:ext uri="{FF2B5EF4-FFF2-40B4-BE49-F238E27FC236}">
                <a16:creationId xmlns:a16="http://schemas.microsoft.com/office/drawing/2014/main" id="{CBB5D427-A583-431F-BFF8-B00167D37052}"/>
              </a:ext>
            </a:extLst>
          </p:cNvPr>
          <p:cNvSpPr>
            <a:spLocks/>
          </p:cNvSpPr>
          <p:nvPr/>
        </p:nvSpPr>
        <p:spPr bwMode="auto">
          <a:xfrm>
            <a:off x="1361862" y="3181747"/>
            <a:ext cx="7624" cy="81396"/>
          </a:xfrm>
          <a:custGeom>
            <a:avLst/>
            <a:gdLst>
              <a:gd name="T0" fmla="*/ 9 w 9"/>
              <a:gd name="T1" fmla="*/ 0 h 96"/>
              <a:gd name="T2" fmla="*/ 4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4"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58" name="Freeform 57">
            <a:extLst>
              <a:ext uri="{FF2B5EF4-FFF2-40B4-BE49-F238E27FC236}">
                <a16:creationId xmlns:a16="http://schemas.microsoft.com/office/drawing/2014/main" id="{D9B863F7-BEC0-4274-9194-36913819879E}"/>
              </a:ext>
            </a:extLst>
          </p:cNvPr>
          <p:cNvSpPr>
            <a:spLocks/>
          </p:cNvSpPr>
          <p:nvPr/>
        </p:nvSpPr>
        <p:spPr bwMode="auto">
          <a:xfrm>
            <a:off x="1369485" y="3101198"/>
            <a:ext cx="7624" cy="81396"/>
          </a:xfrm>
          <a:custGeom>
            <a:avLst/>
            <a:gdLst>
              <a:gd name="T0" fmla="*/ 0 w 9"/>
              <a:gd name="T1" fmla="*/ 96 h 96"/>
              <a:gd name="T2" fmla="*/ 4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4"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59" name="Freeform 58">
            <a:extLst>
              <a:ext uri="{FF2B5EF4-FFF2-40B4-BE49-F238E27FC236}">
                <a16:creationId xmlns:a16="http://schemas.microsoft.com/office/drawing/2014/main" id="{F03B163E-235E-4E58-A4E0-BD2BD980E447}"/>
              </a:ext>
            </a:extLst>
          </p:cNvPr>
          <p:cNvSpPr>
            <a:spLocks/>
          </p:cNvSpPr>
          <p:nvPr/>
        </p:nvSpPr>
        <p:spPr bwMode="auto">
          <a:xfrm>
            <a:off x="1377108" y="3181747"/>
            <a:ext cx="7624" cy="81396"/>
          </a:xfrm>
          <a:custGeom>
            <a:avLst/>
            <a:gdLst>
              <a:gd name="T0" fmla="*/ 9 w 9"/>
              <a:gd name="T1" fmla="*/ 0 h 96"/>
              <a:gd name="T2" fmla="*/ 4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4"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60" name="Freeform 61">
            <a:extLst>
              <a:ext uri="{FF2B5EF4-FFF2-40B4-BE49-F238E27FC236}">
                <a16:creationId xmlns:a16="http://schemas.microsoft.com/office/drawing/2014/main" id="{EC1012D8-9A38-44EF-B03B-80EAFB1E17EC}"/>
              </a:ext>
            </a:extLst>
          </p:cNvPr>
          <p:cNvSpPr>
            <a:spLocks/>
          </p:cNvSpPr>
          <p:nvPr/>
        </p:nvSpPr>
        <p:spPr bwMode="auto">
          <a:xfrm>
            <a:off x="1205846" y="2548069"/>
            <a:ext cx="398103" cy="175511"/>
          </a:xfrm>
          <a:custGeom>
            <a:avLst/>
            <a:gdLst>
              <a:gd name="T0" fmla="*/ 0 w 1849"/>
              <a:gd name="T1" fmla="*/ 815 h 815"/>
              <a:gd name="T2" fmla="*/ 147 w 1849"/>
              <a:gd name="T3" fmla="*/ 645 h 815"/>
              <a:gd name="T4" fmla="*/ 255 w 1849"/>
              <a:gd name="T5" fmla="*/ 482 h 815"/>
              <a:gd name="T6" fmla="*/ 356 w 1849"/>
              <a:gd name="T7" fmla="*/ 257 h 815"/>
              <a:gd name="T8" fmla="*/ 385 w 1849"/>
              <a:gd name="T9" fmla="*/ 169 h 815"/>
              <a:gd name="T10" fmla="*/ 451 w 1849"/>
              <a:gd name="T11" fmla="*/ 80 h 815"/>
              <a:gd name="T12" fmla="*/ 881 w 1849"/>
              <a:gd name="T13" fmla="*/ 50 h 815"/>
              <a:gd name="T14" fmla="*/ 1129 w 1849"/>
              <a:gd name="T15" fmla="*/ 45 h 815"/>
              <a:gd name="T16" fmla="*/ 1309 w 1849"/>
              <a:gd name="T17" fmla="*/ 41 h 815"/>
              <a:gd name="T18" fmla="*/ 1387 w 1849"/>
              <a:gd name="T19" fmla="*/ 80 h 815"/>
              <a:gd name="T20" fmla="*/ 1472 w 1849"/>
              <a:gd name="T21" fmla="*/ 178 h 815"/>
              <a:gd name="T22" fmla="*/ 1527 w 1849"/>
              <a:gd name="T23" fmla="*/ 322 h 815"/>
              <a:gd name="T24" fmla="*/ 1625 w 1849"/>
              <a:gd name="T25" fmla="*/ 567 h 815"/>
              <a:gd name="T26" fmla="*/ 1700 w 1849"/>
              <a:gd name="T27" fmla="*/ 648 h 815"/>
              <a:gd name="T28" fmla="*/ 1849 w 1849"/>
              <a:gd name="T29" fmla="*/ 804 h 815"/>
              <a:gd name="T30" fmla="*/ 0 w 1849"/>
              <a:gd name="T31" fmla="*/ 815 h 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9" h="815">
                <a:moveTo>
                  <a:pt x="0" y="815"/>
                </a:moveTo>
                <a:cubicBezTo>
                  <a:pt x="81" y="797"/>
                  <a:pt x="108" y="715"/>
                  <a:pt x="147" y="645"/>
                </a:cubicBezTo>
                <a:cubicBezTo>
                  <a:pt x="180" y="586"/>
                  <a:pt x="221" y="536"/>
                  <a:pt x="255" y="482"/>
                </a:cubicBezTo>
                <a:cubicBezTo>
                  <a:pt x="299" y="412"/>
                  <a:pt x="332" y="335"/>
                  <a:pt x="356" y="257"/>
                </a:cubicBezTo>
                <a:cubicBezTo>
                  <a:pt x="365" y="226"/>
                  <a:pt x="373" y="196"/>
                  <a:pt x="385" y="169"/>
                </a:cubicBezTo>
                <a:cubicBezTo>
                  <a:pt x="401" y="133"/>
                  <a:pt x="423" y="102"/>
                  <a:pt x="451" y="80"/>
                </a:cubicBezTo>
                <a:cubicBezTo>
                  <a:pt x="552" y="0"/>
                  <a:pt x="731" y="39"/>
                  <a:pt x="881" y="50"/>
                </a:cubicBezTo>
                <a:cubicBezTo>
                  <a:pt x="967" y="56"/>
                  <a:pt x="1043" y="54"/>
                  <a:pt x="1129" y="45"/>
                </a:cubicBezTo>
                <a:cubicBezTo>
                  <a:pt x="1190" y="38"/>
                  <a:pt x="1255" y="28"/>
                  <a:pt x="1309" y="41"/>
                </a:cubicBezTo>
                <a:cubicBezTo>
                  <a:pt x="1338" y="49"/>
                  <a:pt x="1364" y="63"/>
                  <a:pt x="1387" y="80"/>
                </a:cubicBezTo>
                <a:cubicBezTo>
                  <a:pt x="1422" y="107"/>
                  <a:pt x="1450" y="140"/>
                  <a:pt x="1472" y="178"/>
                </a:cubicBezTo>
                <a:cubicBezTo>
                  <a:pt x="1496" y="221"/>
                  <a:pt x="1512" y="270"/>
                  <a:pt x="1527" y="322"/>
                </a:cubicBezTo>
                <a:cubicBezTo>
                  <a:pt x="1553" y="408"/>
                  <a:pt x="1578" y="499"/>
                  <a:pt x="1625" y="567"/>
                </a:cubicBezTo>
                <a:cubicBezTo>
                  <a:pt x="1646" y="597"/>
                  <a:pt x="1672" y="622"/>
                  <a:pt x="1700" y="648"/>
                </a:cubicBezTo>
                <a:cubicBezTo>
                  <a:pt x="1754" y="697"/>
                  <a:pt x="1816" y="747"/>
                  <a:pt x="1849" y="804"/>
                </a:cubicBezTo>
                <a:lnTo>
                  <a:pt x="0" y="815"/>
                </a:lnTo>
                <a:close/>
              </a:path>
            </a:pathLst>
          </a:custGeom>
          <a:solidFill>
            <a:schemeClr val="accent6"/>
          </a:solidFill>
          <a:ln w="0">
            <a:solidFill>
              <a:schemeClr val="accent6">
                <a:lumMod val="60000"/>
                <a:lumOff val="40000"/>
              </a:schemeClr>
            </a:solidFill>
            <a:prstDash val="solid"/>
            <a:round/>
            <a:headEnd/>
            <a:tailEnd/>
          </a:ln>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61" name="Freeform 63">
            <a:extLst>
              <a:ext uri="{FF2B5EF4-FFF2-40B4-BE49-F238E27FC236}">
                <a16:creationId xmlns:a16="http://schemas.microsoft.com/office/drawing/2014/main" id="{EF546591-5C00-4A12-A199-04D0B55569B8}"/>
              </a:ext>
            </a:extLst>
          </p:cNvPr>
          <p:cNvSpPr>
            <a:spLocks/>
          </p:cNvSpPr>
          <p:nvPr/>
        </p:nvSpPr>
        <p:spPr bwMode="auto">
          <a:xfrm>
            <a:off x="1205846" y="2548069"/>
            <a:ext cx="398103" cy="175511"/>
          </a:xfrm>
          <a:custGeom>
            <a:avLst/>
            <a:gdLst>
              <a:gd name="T0" fmla="*/ 0 w 1849"/>
              <a:gd name="T1" fmla="*/ 815 h 815"/>
              <a:gd name="T2" fmla="*/ 147 w 1849"/>
              <a:gd name="T3" fmla="*/ 645 h 815"/>
              <a:gd name="T4" fmla="*/ 255 w 1849"/>
              <a:gd name="T5" fmla="*/ 482 h 815"/>
              <a:gd name="T6" fmla="*/ 356 w 1849"/>
              <a:gd name="T7" fmla="*/ 257 h 815"/>
              <a:gd name="T8" fmla="*/ 385 w 1849"/>
              <a:gd name="T9" fmla="*/ 169 h 815"/>
              <a:gd name="T10" fmla="*/ 451 w 1849"/>
              <a:gd name="T11" fmla="*/ 80 h 815"/>
              <a:gd name="T12" fmla="*/ 881 w 1849"/>
              <a:gd name="T13" fmla="*/ 50 h 815"/>
              <a:gd name="T14" fmla="*/ 1129 w 1849"/>
              <a:gd name="T15" fmla="*/ 45 h 815"/>
              <a:gd name="T16" fmla="*/ 1309 w 1849"/>
              <a:gd name="T17" fmla="*/ 41 h 815"/>
              <a:gd name="T18" fmla="*/ 1387 w 1849"/>
              <a:gd name="T19" fmla="*/ 80 h 815"/>
              <a:gd name="T20" fmla="*/ 1472 w 1849"/>
              <a:gd name="T21" fmla="*/ 178 h 815"/>
              <a:gd name="T22" fmla="*/ 1527 w 1849"/>
              <a:gd name="T23" fmla="*/ 322 h 815"/>
              <a:gd name="T24" fmla="*/ 1625 w 1849"/>
              <a:gd name="T25" fmla="*/ 567 h 815"/>
              <a:gd name="T26" fmla="*/ 1700 w 1849"/>
              <a:gd name="T27" fmla="*/ 648 h 815"/>
              <a:gd name="T28" fmla="*/ 1849 w 1849"/>
              <a:gd name="T29" fmla="*/ 804 h 815"/>
              <a:gd name="T30" fmla="*/ 0 w 1849"/>
              <a:gd name="T31" fmla="*/ 815 h 8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49" h="815">
                <a:moveTo>
                  <a:pt x="0" y="815"/>
                </a:moveTo>
                <a:cubicBezTo>
                  <a:pt x="81" y="797"/>
                  <a:pt x="108" y="715"/>
                  <a:pt x="147" y="645"/>
                </a:cubicBezTo>
                <a:cubicBezTo>
                  <a:pt x="180" y="586"/>
                  <a:pt x="221" y="536"/>
                  <a:pt x="255" y="482"/>
                </a:cubicBezTo>
                <a:cubicBezTo>
                  <a:pt x="299" y="412"/>
                  <a:pt x="332" y="335"/>
                  <a:pt x="356" y="257"/>
                </a:cubicBezTo>
                <a:cubicBezTo>
                  <a:pt x="365" y="226"/>
                  <a:pt x="373" y="196"/>
                  <a:pt x="385" y="169"/>
                </a:cubicBezTo>
                <a:cubicBezTo>
                  <a:pt x="401" y="133"/>
                  <a:pt x="423" y="102"/>
                  <a:pt x="451" y="80"/>
                </a:cubicBezTo>
                <a:cubicBezTo>
                  <a:pt x="552" y="0"/>
                  <a:pt x="731" y="39"/>
                  <a:pt x="881" y="50"/>
                </a:cubicBezTo>
                <a:cubicBezTo>
                  <a:pt x="967" y="56"/>
                  <a:pt x="1043" y="54"/>
                  <a:pt x="1129" y="45"/>
                </a:cubicBezTo>
                <a:cubicBezTo>
                  <a:pt x="1190" y="38"/>
                  <a:pt x="1255" y="28"/>
                  <a:pt x="1309" y="41"/>
                </a:cubicBezTo>
                <a:cubicBezTo>
                  <a:pt x="1338" y="49"/>
                  <a:pt x="1364" y="63"/>
                  <a:pt x="1387" y="80"/>
                </a:cubicBezTo>
                <a:cubicBezTo>
                  <a:pt x="1422" y="107"/>
                  <a:pt x="1450" y="140"/>
                  <a:pt x="1472" y="178"/>
                </a:cubicBezTo>
                <a:cubicBezTo>
                  <a:pt x="1496" y="221"/>
                  <a:pt x="1512" y="270"/>
                  <a:pt x="1527" y="322"/>
                </a:cubicBezTo>
                <a:cubicBezTo>
                  <a:pt x="1553" y="408"/>
                  <a:pt x="1578" y="499"/>
                  <a:pt x="1625" y="567"/>
                </a:cubicBezTo>
                <a:cubicBezTo>
                  <a:pt x="1646" y="597"/>
                  <a:pt x="1672" y="622"/>
                  <a:pt x="1700" y="648"/>
                </a:cubicBezTo>
                <a:cubicBezTo>
                  <a:pt x="1754" y="697"/>
                  <a:pt x="1816" y="747"/>
                  <a:pt x="1849" y="804"/>
                </a:cubicBezTo>
                <a:lnTo>
                  <a:pt x="0" y="815"/>
                </a:lnTo>
                <a:close/>
              </a:path>
            </a:pathLst>
          </a:custGeom>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62" name="Line 72">
            <a:extLst>
              <a:ext uri="{FF2B5EF4-FFF2-40B4-BE49-F238E27FC236}">
                <a16:creationId xmlns:a16="http://schemas.microsoft.com/office/drawing/2014/main" id="{C33FAD35-6A5D-4197-9DEA-B4AAB527BC75}"/>
              </a:ext>
            </a:extLst>
          </p:cNvPr>
          <p:cNvSpPr>
            <a:spLocks noChangeShapeType="1"/>
          </p:cNvSpPr>
          <p:nvPr/>
        </p:nvSpPr>
        <p:spPr bwMode="auto">
          <a:xfrm flipH="1" flipV="1">
            <a:off x="539822" y="2842172"/>
            <a:ext cx="161358" cy="150498"/>
          </a:xfrm>
          <a:prstGeom prst="line">
            <a:avLst/>
          </a:prstGeom>
          <a:noFill/>
          <a:ln w="23813"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63" name="Rectangle 88">
            <a:extLst>
              <a:ext uri="{FF2B5EF4-FFF2-40B4-BE49-F238E27FC236}">
                <a16:creationId xmlns:a16="http://schemas.microsoft.com/office/drawing/2014/main" id="{C6048B6A-9743-4202-A712-1214C831471A}"/>
              </a:ext>
            </a:extLst>
          </p:cNvPr>
          <p:cNvSpPr>
            <a:spLocks noChangeArrowheads="1"/>
          </p:cNvSpPr>
          <p:nvPr/>
        </p:nvSpPr>
        <p:spPr bwMode="auto">
          <a:xfrm>
            <a:off x="349489" y="2928232"/>
            <a:ext cx="108596"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685800"/>
            <a:r>
              <a:rPr lang="en-US" altLang="en-US" sz="1050" b="1" dirty="0">
                <a:solidFill>
                  <a:srgbClr val="000000"/>
                </a:solidFill>
                <a:latin typeface="Montserrat" panose="00000500000000000000" pitchFamily="2" charset="0"/>
                <a:cs typeface="Segoe UI" panose="020B0502040204020203" pitchFamily="34" charset="0"/>
              </a:rPr>
              <a:t>I</a:t>
            </a:r>
            <a:endParaRPr lang="en-US" altLang="en-US" sz="1050" dirty="0">
              <a:latin typeface="Montserrat" panose="00000500000000000000" pitchFamily="2" charset="0"/>
              <a:cs typeface="Segoe UI" panose="020B0502040204020203" pitchFamily="34" charset="0"/>
            </a:endParaRPr>
          </a:p>
        </p:txBody>
      </p:sp>
      <p:sp>
        <p:nvSpPr>
          <p:cNvPr id="64" name="Freeform 134">
            <a:extLst>
              <a:ext uri="{FF2B5EF4-FFF2-40B4-BE49-F238E27FC236}">
                <a16:creationId xmlns:a16="http://schemas.microsoft.com/office/drawing/2014/main" id="{EC34FA9D-A25B-4E6B-BCD1-0D733FF51044}"/>
              </a:ext>
            </a:extLst>
          </p:cNvPr>
          <p:cNvSpPr>
            <a:spLocks/>
          </p:cNvSpPr>
          <p:nvPr/>
        </p:nvSpPr>
        <p:spPr bwMode="auto">
          <a:xfrm>
            <a:off x="1634604" y="3050326"/>
            <a:ext cx="7624" cy="118703"/>
          </a:xfrm>
          <a:custGeom>
            <a:avLst/>
            <a:gdLst>
              <a:gd name="T0" fmla="*/ 0 w 9"/>
              <a:gd name="T1" fmla="*/ 140 h 140"/>
              <a:gd name="T2" fmla="*/ 5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5"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65" name="Freeform 135">
            <a:extLst>
              <a:ext uri="{FF2B5EF4-FFF2-40B4-BE49-F238E27FC236}">
                <a16:creationId xmlns:a16="http://schemas.microsoft.com/office/drawing/2014/main" id="{F95C2835-E3EA-4D3E-BA03-B3425B616622}"/>
              </a:ext>
            </a:extLst>
          </p:cNvPr>
          <p:cNvSpPr>
            <a:spLocks/>
          </p:cNvSpPr>
          <p:nvPr/>
        </p:nvSpPr>
        <p:spPr bwMode="auto">
          <a:xfrm>
            <a:off x="1642228" y="3167333"/>
            <a:ext cx="7624" cy="119551"/>
          </a:xfrm>
          <a:custGeom>
            <a:avLst/>
            <a:gdLst>
              <a:gd name="T0" fmla="*/ 9 w 9"/>
              <a:gd name="T1" fmla="*/ 0 h 141"/>
              <a:gd name="T2" fmla="*/ 5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5"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66" name="Freeform 136">
            <a:extLst>
              <a:ext uri="{FF2B5EF4-FFF2-40B4-BE49-F238E27FC236}">
                <a16:creationId xmlns:a16="http://schemas.microsoft.com/office/drawing/2014/main" id="{12D69A3C-E364-481A-8A50-984E59D6E7CB}"/>
              </a:ext>
            </a:extLst>
          </p:cNvPr>
          <p:cNvSpPr>
            <a:spLocks/>
          </p:cNvSpPr>
          <p:nvPr/>
        </p:nvSpPr>
        <p:spPr bwMode="auto">
          <a:xfrm>
            <a:off x="1649851" y="3050326"/>
            <a:ext cx="7624" cy="118703"/>
          </a:xfrm>
          <a:custGeom>
            <a:avLst/>
            <a:gdLst>
              <a:gd name="T0" fmla="*/ 0 w 9"/>
              <a:gd name="T1" fmla="*/ 140 h 140"/>
              <a:gd name="T2" fmla="*/ 5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5"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67" name="Freeform 137">
            <a:extLst>
              <a:ext uri="{FF2B5EF4-FFF2-40B4-BE49-F238E27FC236}">
                <a16:creationId xmlns:a16="http://schemas.microsoft.com/office/drawing/2014/main" id="{11BCEC52-57A1-4E82-8647-99A1CF494958}"/>
              </a:ext>
            </a:extLst>
          </p:cNvPr>
          <p:cNvSpPr>
            <a:spLocks/>
          </p:cNvSpPr>
          <p:nvPr/>
        </p:nvSpPr>
        <p:spPr bwMode="auto">
          <a:xfrm>
            <a:off x="1657474" y="3167333"/>
            <a:ext cx="7624" cy="119551"/>
          </a:xfrm>
          <a:custGeom>
            <a:avLst/>
            <a:gdLst>
              <a:gd name="T0" fmla="*/ 9 w 9"/>
              <a:gd name="T1" fmla="*/ 0 h 141"/>
              <a:gd name="T2" fmla="*/ 5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5"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68" name="Freeform 138">
            <a:extLst>
              <a:ext uri="{FF2B5EF4-FFF2-40B4-BE49-F238E27FC236}">
                <a16:creationId xmlns:a16="http://schemas.microsoft.com/office/drawing/2014/main" id="{64477E99-32DB-485F-B875-A50516FDE4C8}"/>
              </a:ext>
            </a:extLst>
          </p:cNvPr>
          <p:cNvSpPr>
            <a:spLocks/>
          </p:cNvSpPr>
          <p:nvPr/>
        </p:nvSpPr>
        <p:spPr bwMode="auto">
          <a:xfrm>
            <a:off x="1665097" y="3050326"/>
            <a:ext cx="7624" cy="118703"/>
          </a:xfrm>
          <a:custGeom>
            <a:avLst/>
            <a:gdLst>
              <a:gd name="T0" fmla="*/ 0 w 9"/>
              <a:gd name="T1" fmla="*/ 140 h 140"/>
              <a:gd name="T2" fmla="*/ 5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5"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69" name="Freeform 139">
            <a:extLst>
              <a:ext uri="{FF2B5EF4-FFF2-40B4-BE49-F238E27FC236}">
                <a16:creationId xmlns:a16="http://schemas.microsoft.com/office/drawing/2014/main" id="{2CA4418D-3D9C-4EED-90D5-1FBAE9F84E4F}"/>
              </a:ext>
            </a:extLst>
          </p:cNvPr>
          <p:cNvSpPr>
            <a:spLocks/>
          </p:cNvSpPr>
          <p:nvPr/>
        </p:nvSpPr>
        <p:spPr bwMode="auto">
          <a:xfrm>
            <a:off x="1672720" y="3167333"/>
            <a:ext cx="8471" cy="119551"/>
          </a:xfrm>
          <a:custGeom>
            <a:avLst/>
            <a:gdLst>
              <a:gd name="T0" fmla="*/ 10 w 10"/>
              <a:gd name="T1" fmla="*/ 0 h 141"/>
              <a:gd name="T2" fmla="*/ 5 w 10"/>
              <a:gd name="T3" fmla="*/ 141 h 141"/>
              <a:gd name="T4" fmla="*/ 0 w 10"/>
              <a:gd name="T5" fmla="*/ 2 h 141"/>
            </a:gdLst>
            <a:ahLst/>
            <a:cxnLst>
              <a:cxn ang="0">
                <a:pos x="T0" y="T1"/>
              </a:cxn>
              <a:cxn ang="0">
                <a:pos x="T2" y="T3"/>
              </a:cxn>
              <a:cxn ang="0">
                <a:pos x="T4" y="T5"/>
              </a:cxn>
            </a:cxnLst>
            <a:rect l="0" t="0" r="r" b="b"/>
            <a:pathLst>
              <a:path w="10" h="141">
                <a:moveTo>
                  <a:pt x="10" y="0"/>
                </a:moveTo>
                <a:cubicBezTo>
                  <a:pt x="10" y="78"/>
                  <a:pt x="8" y="141"/>
                  <a:pt x="5"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70" name="Freeform 140">
            <a:extLst>
              <a:ext uri="{FF2B5EF4-FFF2-40B4-BE49-F238E27FC236}">
                <a16:creationId xmlns:a16="http://schemas.microsoft.com/office/drawing/2014/main" id="{5A08B25C-46DF-4B13-99B0-9534158FB047}"/>
              </a:ext>
            </a:extLst>
          </p:cNvPr>
          <p:cNvSpPr>
            <a:spLocks/>
          </p:cNvSpPr>
          <p:nvPr/>
        </p:nvSpPr>
        <p:spPr bwMode="auto">
          <a:xfrm>
            <a:off x="1681192" y="3050326"/>
            <a:ext cx="6776" cy="118703"/>
          </a:xfrm>
          <a:custGeom>
            <a:avLst/>
            <a:gdLst>
              <a:gd name="T0" fmla="*/ 0 w 8"/>
              <a:gd name="T1" fmla="*/ 140 h 140"/>
              <a:gd name="T2" fmla="*/ 4 w 8"/>
              <a:gd name="T3" fmla="*/ 0 h 140"/>
              <a:gd name="T4" fmla="*/ 8 w 8"/>
              <a:gd name="T5" fmla="*/ 138 h 140"/>
            </a:gdLst>
            <a:ahLst/>
            <a:cxnLst>
              <a:cxn ang="0">
                <a:pos x="T0" y="T1"/>
              </a:cxn>
              <a:cxn ang="0">
                <a:pos x="T2" y="T3"/>
              </a:cxn>
              <a:cxn ang="0">
                <a:pos x="T4" y="T5"/>
              </a:cxn>
            </a:cxnLst>
            <a:rect l="0" t="0" r="r" b="b"/>
            <a:pathLst>
              <a:path w="8" h="140">
                <a:moveTo>
                  <a:pt x="0" y="140"/>
                </a:moveTo>
                <a:cubicBezTo>
                  <a:pt x="0" y="63"/>
                  <a:pt x="2" y="0"/>
                  <a:pt x="4" y="0"/>
                </a:cubicBezTo>
                <a:cubicBezTo>
                  <a:pt x="6" y="0"/>
                  <a:pt x="8" y="62"/>
                  <a:pt x="8"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71" name="Freeform 141">
            <a:extLst>
              <a:ext uri="{FF2B5EF4-FFF2-40B4-BE49-F238E27FC236}">
                <a16:creationId xmlns:a16="http://schemas.microsoft.com/office/drawing/2014/main" id="{D2971FFD-DA07-44CA-8FCB-7B44C7910212}"/>
              </a:ext>
            </a:extLst>
          </p:cNvPr>
          <p:cNvSpPr>
            <a:spLocks/>
          </p:cNvSpPr>
          <p:nvPr/>
        </p:nvSpPr>
        <p:spPr bwMode="auto">
          <a:xfrm>
            <a:off x="1687967" y="3167333"/>
            <a:ext cx="8471" cy="119551"/>
          </a:xfrm>
          <a:custGeom>
            <a:avLst/>
            <a:gdLst>
              <a:gd name="T0" fmla="*/ 10 w 10"/>
              <a:gd name="T1" fmla="*/ 0 h 141"/>
              <a:gd name="T2" fmla="*/ 5 w 10"/>
              <a:gd name="T3" fmla="*/ 141 h 141"/>
              <a:gd name="T4" fmla="*/ 0 w 10"/>
              <a:gd name="T5" fmla="*/ 2 h 141"/>
            </a:gdLst>
            <a:ahLst/>
            <a:cxnLst>
              <a:cxn ang="0">
                <a:pos x="T0" y="T1"/>
              </a:cxn>
              <a:cxn ang="0">
                <a:pos x="T2" y="T3"/>
              </a:cxn>
              <a:cxn ang="0">
                <a:pos x="T4" y="T5"/>
              </a:cxn>
            </a:cxnLst>
            <a:rect l="0" t="0" r="r" b="b"/>
            <a:pathLst>
              <a:path w="10" h="141">
                <a:moveTo>
                  <a:pt x="10" y="0"/>
                </a:moveTo>
                <a:cubicBezTo>
                  <a:pt x="10" y="78"/>
                  <a:pt x="8" y="141"/>
                  <a:pt x="5"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72" name="Freeform 142">
            <a:extLst>
              <a:ext uri="{FF2B5EF4-FFF2-40B4-BE49-F238E27FC236}">
                <a16:creationId xmlns:a16="http://schemas.microsoft.com/office/drawing/2014/main" id="{7EDA9AE9-4BE4-45AA-BD6F-38492E65A040}"/>
              </a:ext>
            </a:extLst>
          </p:cNvPr>
          <p:cNvSpPr>
            <a:spLocks/>
          </p:cNvSpPr>
          <p:nvPr/>
        </p:nvSpPr>
        <p:spPr bwMode="auto">
          <a:xfrm>
            <a:off x="1696438" y="3050326"/>
            <a:ext cx="6776" cy="118703"/>
          </a:xfrm>
          <a:custGeom>
            <a:avLst/>
            <a:gdLst>
              <a:gd name="T0" fmla="*/ 0 w 8"/>
              <a:gd name="T1" fmla="*/ 140 h 140"/>
              <a:gd name="T2" fmla="*/ 4 w 8"/>
              <a:gd name="T3" fmla="*/ 0 h 140"/>
              <a:gd name="T4" fmla="*/ 8 w 8"/>
              <a:gd name="T5" fmla="*/ 138 h 140"/>
            </a:gdLst>
            <a:ahLst/>
            <a:cxnLst>
              <a:cxn ang="0">
                <a:pos x="T0" y="T1"/>
              </a:cxn>
              <a:cxn ang="0">
                <a:pos x="T2" y="T3"/>
              </a:cxn>
              <a:cxn ang="0">
                <a:pos x="T4" y="T5"/>
              </a:cxn>
            </a:cxnLst>
            <a:rect l="0" t="0" r="r" b="b"/>
            <a:pathLst>
              <a:path w="8" h="140">
                <a:moveTo>
                  <a:pt x="0" y="140"/>
                </a:moveTo>
                <a:cubicBezTo>
                  <a:pt x="0" y="63"/>
                  <a:pt x="2" y="0"/>
                  <a:pt x="4" y="0"/>
                </a:cubicBezTo>
                <a:cubicBezTo>
                  <a:pt x="7" y="0"/>
                  <a:pt x="8" y="62"/>
                  <a:pt x="8"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73" name="Freeform 143">
            <a:extLst>
              <a:ext uri="{FF2B5EF4-FFF2-40B4-BE49-F238E27FC236}">
                <a16:creationId xmlns:a16="http://schemas.microsoft.com/office/drawing/2014/main" id="{05A072DC-8F5F-44BC-BDD9-302C7E6FB0FD}"/>
              </a:ext>
            </a:extLst>
          </p:cNvPr>
          <p:cNvSpPr>
            <a:spLocks/>
          </p:cNvSpPr>
          <p:nvPr/>
        </p:nvSpPr>
        <p:spPr bwMode="auto">
          <a:xfrm>
            <a:off x="1703213" y="3167333"/>
            <a:ext cx="8471" cy="119551"/>
          </a:xfrm>
          <a:custGeom>
            <a:avLst/>
            <a:gdLst>
              <a:gd name="T0" fmla="*/ 10 w 10"/>
              <a:gd name="T1" fmla="*/ 0 h 141"/>
              <a:gd name="T2" fmla="*/ 5 w 10"/>
              <a:gd name="T3" fmla="*/ 141 h 141"/>
              <a:gd name="T4" fmla="*/ 0 w 10"/>
              <a:gd name="T5" fmla="*/ 2 h 141"/>
            </a:gdLst>
            <a:ahLst/>
            <a:cxnLst>
              <a:cxn ang="0">
                <a:pos x="T0" y="T1"/>
              </a:cxn>
              <a:cxn ang="0">
                <a:pos x="T2" y="T3"/>
              </a:cxn>
              <a:cxn ang="0">
                <a:pos x="T4" y="T5"/>
              </a:cxn>
            </a:cxnLst>
            <a:rect l="0" t="0" r="r" b="b"/>
            <a:pathLst>
              <a:path w="10" h="141">
                <a:moveTo>
                  <a:pt x="10" y="0"/>
                </a:moveTo>
                <a:cubicBezTo>
                  <a:pt x="10" y="78"/>
                  <a:pt x="8" y="141"/>
                  <a:pt x="5" y="141"/>
                </a:cubicBezTo>
                <a:cubicBezTo>
                  <a:pt x="3"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74" name="Freeform 144">
            <a:extLst>
              <a:ext uri="{FF2B5EF4-FFF2-40B4-BE49-F238E27FC236}">
                <a16:creationId xmlns:a16="http://schemas.microsoft.com/office/drawing/2014/main" id="{CDB9DB17-7127-424D-92B3-FC2486E33372}"/>
              </a:ext>
            </a:extLst>
          </p:cNvPr>
          <p:cNvSpPr>
            <a:spLocks/>
          </p:cNvSpPr>
          <p:nvPr/>
        </p:nvSpPr>
        <p:spPr bwMode="auto">
          <a:xfrm>
            <a:off x="1711684" y="3050326"/>
            <a:ext cx="7624" cy="118703"/>
          </a:xfrm>
          <a:custGeom>
            <a:avLst/>
            <a:gdLst>
              <a:gd name="T0" fmla="*/ 0 w 9"/>
              <a:gd name="T1" fmla="*/ 140 h 140"/>
              <a:gd name="T2" fmla="*/ 4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4"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75" name="Freeform 145">
            <a:extLst>
              <a:ext uri="{FF2B5EF4-FFF2-40B4-BE49-F238E27FC236}">
                <a16:creationId xmlns:a16="http://schemas.microsoft.com/office/drawing/2014/main" id="{D21652B6-E22A-4D6B-A5AB-850646C3E144}"/>
              </a:ext>
            </a:extLst>
          </p:cNvPr>
          <p:cNvSpPr>
            <a:spLocks/>
          </p:cNvSpPr>
          <p:nvPr/>
        </p:nvSpPr>
        <p:spPr bwMode="auto">
          <a:xfrm>
            <a:off x="1719307" y="3167333"/>
            <a:ext cx="7624" cy="119551"/>
          </a:xfrm>
          <a:custGeom>
            <a:avLst/>
            <a:gdLst>
              <a:gd name="T0" fmla="*/ 9 w 9"/>
              <a:gd name="T1" fmla="*/ 0 h 141"/>
              <a:gd name="T2" fmla="*/ 4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76" name="Freeform 146">
            <a:extLst>
              <a:ext uri="{FF2B5EF4-FFF2-40B4-BE49-F238E27FC236}">
                <a16:creationId xmlns:a16="http://schemas.microsoft.com/office/drawing/2014/main" id="{F77F8FA0-506C-4FEA-90EA-C4271F7D10CB}"/>
              </a:ext>
            </a:extLst>
          </p:cNvPr>
          <p:cNvSpPr>
            <a:spLocks/>
          </p:cNvSpPr>
          <p:nvPr/>
        </p:nvSpPr>
        <p:spPr bwMode="auto">
          <a:xfrm>
            <a:off x="1726931" y="3050326"/>
            <a:ext cx="7624" cy="118703"/>
          </a:xfrm>
          <a:custGeom>
            <a:avLst/>
            <a:gdLst>
              <a:gd name="T0" fmla="*/ 0 w 9"/>
              <a:gd name="T1" fmla="*/ 140 h 140"/>
              <a:gd name="T2" fmla="*/ 4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4"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77" name="Freeform 147">
            <a:extLst>
              <a:ext uri="{FF2B5EF4-FFF2-40B4-BE49-F238E27FC236}">
                <a16:creationId xmlns:a16="http://schemas.microsoft.com/office/drawing/2014/main" id="{00384F97-DB6F-483B-88A7-C5E608CF17C9}"/>
              </a:ext>
            </a:extLst>
          </p:cNvPr>
          <p:cNvSpPr>
            <a:spLocks/>
          </p:cNvSpPr>
          <p:nvPr/>
        </p:nvSpPr>
        <p:spPr bwMode="auto">
          <a:xfrm>
            <a:off x="1734553" y="3167333"/>
            <a:ext cx="7624" cy="119551"/>
          </a:xfrm>
          <a:custGeom>
            <a:avLst/>
            <a:gdLst>
              <a:gd name="T0" fmla="*/ 9 w 9"/>
              <a:gd name="T1" fmla="*/ 0 h 141"/>
              <a:gd name="T2" fmla="*/ 4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78" name="Freeform 148">
            <a:extLst>
              <a:ext uri="{FF2B5EF4-FFF2-40B4-BE49-F238E27FC236}">
                <a16:creationId xmlns:a16="http://schemas.microsoft.com/office/drawing/2014/main" id="{1DB544A2-34E6-4A86-B22C-9C62E58EA003}"/>
              </a:ext>
            </a:extLst>
          </p:cNvPr>
          <p:cNvSpPr>
            <a:spLocks/>
          </p:cNvSpPr>
          <p:nvPr/>
        </p:nvSpPr>
        <p:spPr bwMode="auto">
          <a:xfrm>
            <a:off x="1742177" y="3050326"/>
            <a:ext cx="7624" cy="118703"/>
          </a:xfrm>
          <a:custGeom>
            <a:avLst/>
            <a:gdLst>
              <a:gd name="T0" fmla="*/ 0 w 9"/>
              <a:gd name="T1" fmla="*/ 140 h 140"/>
              <a:gd name="T2" fmla="*/ 4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4"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79" name="Freeform 149">
            <a:extLst>
              <a:ext uri="{FF2B5EF4-FFF2-40B4-BE49-F238E27FC236}">
                <a16:creationId xmlns:a16="http://schemas.microsoft.com/office/drawing/2014/main" id="{5DB58D57-9CF0-431E-A88C-574C9CE125CF}"/>
              </a:ext>
            </a:extLst>
          </p:cNvPr>
          <p:cNvSpPr>
            <a:spLocks/>
          </p:cNvSpPr>
          <p:nvPr/>
        </p:nvSpPr>
        <p:spPr bwMode="auto">
          <a:xfrm>
            <a:off x="1749800" y="3167333"/>
            <a:ext cx="7624" cy="119551"/>
          </a:xfrm>
          <a:custGeom>
            <a:avLst/>
            <a:gdLst>
              <a:gd name="T0" fmla="*/ 9 w 9"/>
              <a:gd name="T1" fmla="*/ 0 h 141"/>
              <a:gd name="T2" fmla="*/ 4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80" name="Oval 150">
            <a:extLst>
              <a:ext uri="{FF2B5EF4-FFF2-40B4-BE49-F238E27FC236}">
                <a16:creationId xmlns:a16="http://schemas.microsoft.com/office/drawing/2014/main" id="{89D6A427-D87C-47B7-A9C0-EA4BD1406D00}"/>
              </a:ext>
            </a:extLst>
          </p:cNvPr>
          <p:cNvSpPr>
            <a:spLocks noChangeArrowheads="1"/>
          </p:cNvSpPr>
          <p:nvPr/>
        </p:nvSpPr>
        <p:spPr bwMode="auto">
          <a:xfrm>
            <a:off x="1526185" y="3161398"/>
            <a:ext cx="8471" cy="13566"/>
          </a:xfrm>
          <a:prstGeom prst="ellipse">
            <a:avLst/>
          </a:prstGeom>
          <a:solidFill>
            <a:srgbClr val="000000"/>
          </a:solidFill>
          <a:ln w="0">
            <a:solidFill>
              <a:srgbClr val="000000"/>
            </a:solidFill>
            <a:prstDash val="solid"/>
            <a:round/>
            <a:headEnd/>
            <a:tailEnd/>
          </a:ln>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81" name="Oval 151">
            <a:extLst>
              <a:ext uri="{FF2B5EF4-FFF2-40B4-BE49-F238E27FC236}">
                <a16:creationId xmlns:a16="http://schemas.microsoft.com/office/drawing/2014/main" id="{9234FE21-A2B0-4078-9425-238AB069A6C3}"/>
              </a:ext>
            </a:extLst>
          </p:cNvPr>
          <p:cNvSpPr>
            <a:spLocks noChangeArrowheads="1"/>
          </p:cNvSpPr>
          <p:nvPr/>
        </p:nvSpPr>
        <p:spPr bwMode="auto">
          <a:xfrm>
            <a:off x="1526185" y="3161398"/>
            <a:ext cx="8471" cy="13566"/>
          </a:xfrm>
          <a:prstGeom prst="ellipse">
            <a:avLst/>
          </a:prstGeom>
          <a:noFill/>
          <a:ln w="317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82" name="Oval 152">
            <a:extLst>
              <a:ext uri="{FF2B5EF4-FFF2-40B4-BE49-F238E27FC236}">
                <a16:creationId xmlns:a16="http://schemas.microsoft.com/office/drawing/2014/main" id="{6CBF715B-E2DA-4453-A429-B22764242839}"/>
              </a:ext>
            </a:extLst>
          </p:cNvPr>
          <p:cNvSpPr>
            <a:spLocks noChangeArrowheads="1"/>
          </p:cNvSpPr>
          <p:nvPr/>
        </p:nvSpPr>
        <p:spPr bwMode="auto">
          <a:xfrm>
            <a:off x="1565148" y="3161398"/>
            <a:ext cx="8471" cy="13566"/>
          </a:xfrm>
          <a:prstGeom prst="ellipse">
            <a:avLst/>
          </a:prstGeom>
          <a:solidFill>
            <a:srgbClr val="000000"/>
          </a:solidFill>
          <a:ln w="0">
            <a:solidFill>
              <a:srgbClr val="000000"/>
            </a:solidFill>
            <a:prstDash val="solid"/>
            <a:round/>
            <a:headEnd/>
            <a:tailEnd/>
          </a:ln>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83" name="Oval 153">
            <a:extLst>
              <a:ext uri="{FF2B5EF4-FFF2-40B4-BE49-F238E27FC236}">
                <a16:creationId xmlns:a16="http://schemas.microsoft.com/office/drawing/2014/main" id="{A68F2F81-B35E-4168-A125-212C5AF0FBE8}"/>
              </a:ext>
            </a:extLst>
          </p:cNvPr>
          <p:cNvSpPr>
            <a:spLocks noChangeArrowheads="1"/>
          </p:cNvSpPr>
          <p:nvPr/>
        </p:nvSpPr>
        <p:spPr bwMode="auto">
          <a:xfrm>
            <a:off x="1565148" y="3161398"/>
            <a:ext cx="8471" cy="13566"/>
          </a:xfrm>
          <a:prstGeom prst="ellipse">
            <a:avLst/>
          </a:prstGeom>
          <a:noFill/>
          <a:ln w="317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84" name="Oval 154">
            <a:extLst>
              <a:ext uri="{FF2B5EF4-FFF2-40B4-BE49-F238E27FC236}">
                <a16:creationId xmlns:a16="http://schemas.microsoft.com/office/drawing/2014/main" id="{2CC4EEF8-DA16-4959-A495-8849AA5B9890}"/>
              </a:ext>
            </a:extLst>
          </p:cNvPr>
          <p:cNvSpPr>
            <a:spLocks noChangeArrowheads="1"/>
          </p:cNvSpPr>
          <p:nvPr/>
        </p:nvSpPr>
        <p:spPr bwMode="auto">
          <a:xfrm>
            <a:off x="1603265" y="3161398"/>
            <a:ext cx="9317" cy="13566"/>
          </a:xfrm>
          <a:prstGeom prst="ellipse">
            <a:avLst/>
          </a:prstGeom>
          <a:solidFill>
            <a:srgbClr val="000000"/>
          </a:solidFill>
          <a:ln w="0">
            <a:solidFill>
              <a:srgbClr val="000000"/>
            </a:solidFill>
            <a:prstDash val="solid"/>
            <a:round/>
            <a:headEnd/>
            <a:tailEnd/>
          </a:ln>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85" name="Oval 155">
            <a:extLst>
              <a:ext uri="{FF2B5EF4-FFF2-40B4-BE49-F238E27FC236}">
                <a16:creationId xmlns:a16="http://schemas.microsoft.com/office/drawing/2014/main" id="{8AA32BC3-0AEC-4D13-8917-D31105878154}"/>
              </a:ext>
            </a:extLst>
          </p:cNvPr>
          <p:cNvSpPr>
            <a:spLocks noChangeArrowheads="1"/>
          </p:cNvSpPr>
          <p:nvPr/>
        </p:nvSpPr>
        <p:spPr bwMode="auto">
          <a:xfrm>
            <a:off x="1603265" y="3161398"/>
            <a:ext cx="9317" cy="13566"/>
          </a:xfrm>
          <a:prstGeom prst="ellipse">
            <a:avLst/>
          </a:prstGeom>
          <a:noFill/>
          <a:ln w="317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86" name="Rectangle 348">
            <a:extLst>
              <a:ext uri="{FF2B5EF4-FFF2-40B4-BE49-F238E27FC236}">
                <a16:creationId xmlns:a16="http://schemas.microsoft.com/office/drawing/2014/main" id="{8005BD59-39FF-40EF-A33E-7888A6040874}"/>
              </a:ext>
            </a:extLst>
          </p:cNvPr>
          <p:cNvSpPr>
            <a:spLocks noChangeArrowheads="1"/>
          </p:cNvSpPr>
          <p:nvPr/>
        </p:nvSpPr>
        <p:spPr bwMode="auto">
          <a:xfrm>
            <a:off x="1390498" y="2702383"/>
            <a:ext cx="88166"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r>
              <a:rPr lang="en-US" altLang="en-US" sz="1050" b="1" dirty="0">
                <a:solidFill>
                  <a:srgbClr val="000000"/>
                </a:solidFill>
                <a:latin typeface="Montserrat" panose="00000500000000000000" pitchFamily="2" charset="0"/>
                <a:cs typeface="Segoe UI" panose="020B0502040204020203" pitchFamily="34" charset="0"/>
              </a:rPr>
              <a:t>f</a:t>
            </a:r>
            <a:r>
              <a:rPr lang="en-US" altLang="en-US" sz="1050" b="1" baseline="-25000" dirty="0">
                <a:solidFill>
                  <a:srgbClr val="000000"/>
                </a:solidFill>
                <a:latin typeface="Montserrat" panose="00000500000000000000" pitchFamily="2" charset="0"/>
                <a:cs typeface="Segoe UI" panose="020B0502040204020203" pitchFamily="34" charset="0"/>
              </a:rPr>
              <a:t>0</a:t>
            </a:r>
            <a:endParaRPr lang="en-US" altLang="en-US" sz="1050" baseline="-25000" dirty="0">
              <a:latin typeface="Montserrat" panose="00000500000000000000" pitchFamily="2" charset="0"/>
              <a:cs typeface="Segoe UI" panose="020B0502040204020203" pitchFamily="34" charset="0"/>
            </a:endParaRPr>
          </a:p>
        </p:txBody>
      </p:sp>
      <p:sp>
        <p:nvSpPr>
          <p:cNvPr id="87" name="Oval 86">
            <a:extLst>
              <a:ext uri="{FF2B5EF4-FFF2-40B4-BE49-F238E27FC236}">
                <a16:creationId xmlns:a16="http://schemas.microsoft.com/office/drawing/2014/main" id="{12AF1508-4A41-4D4E-8D6F-E6A8B59305EC}"/>
              </a:ext>
            </a:extLst>
          </p:cNvPr>
          <p:cNvSpPr/>
          <p:nvPr/>
        </p:nvSpPr>
        <p:spPr>
          <a:xfrm>
            <a:off x="503824" y="2796175"/>
            <a:ext cx="241403" cy="236558"/>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Montserrat" panose="00000500000000000000" pitchFamily="2" charset="0"/>
              <a:cs typeface="Segoe UI" panose="020B0502040204020203" pitchFamily="34" charset="0"/>
            </a:endParaRPr>
          </a:p>
        </p:txBody>
      </p:sp>
      <p:sp>
        <p:nvSpPr>
          <p:cNvPr id="88" name="Line 72">
            <a:extLst>
              <a:ext uri="{FF2B5EF4-FFF2-40B4-BE49-F238E27FC236}">
                <a16:creationId xmlns:a16="http://schemas.microsoft.com/office/drawing/2014/main" id="{9F13F0C5-3D98-40C4-BB5E-D6DB936E1A25}"/>
              </a:ext>
            </a:extLst>
          </p:cNvPr>
          <p:cNvSpPr>
            <a:spLocks noChangeShapeType="1"/>
          </p:cNvSpPr>
          <p:nvPr/>
        </p:nvSpPr>
        <p:spPr bwMode="auto">
          <a:xfrm flipV="1">
            <a:off x="540880" y="2838781"/>
            <a:ext cx="161358" cy="150498"/>
          </a:xfrm>
          <a:prstGeom prst="line">
            <a:avLst/>
          </a:prstGeom>
          <a:noFill/>
          <a:ln w="23813"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cxnSp>
        <p:nvCxnSpPr>
          <p:cNvPr id="89" name="Straight Arrow Connector 88">
            <a:extLst>
              <a:ext uri="{FF2B5EF4-FFF2-40B4-BE49-F238E27FC236}">
                <a16:creationId xmlns:a16="http://schemas.microsoft.com/office/drawing/2014/main" id="{50A64CB1-5666-42DF-95FA-520759FFEF68}"/>
              </a:ext>
            </a:extLst>
          </p:cNvPr>
          <p:cNvCxnSpPr/>
          <p:nvPr/>
        </p:nvCxnSpPr>
        <p:spPr>
          <a:xfrm>
            <a:off x="300536" y="2913818"/>
            <a:ext cx="18041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0" name="Rectangle 88">
            <a:extLst>
              <a:ext uri="{FF2B5EF4-FFF2-40B4-BE49-F238E27FC236}">
                <a16:creationId xmlns:a16="http://schemas.microsoft.com/office/drawing/2014/main" id="{489D65D5-DDB5-40C3-A695-0CC3540440ED}"/>
              </a:ext>
            </a:extLst>
          </p:cNvPr>
          <p:cNvSpPr>
            <a:spLocks noChangeArrowheads="1"/>
          </p:cNvSpPr>
          <p:nvPr/>
        </p:nvSpPr>
        <p:spPr bwMode="auto">
          <a:xfrm>
            <a:off x="350758" y="3612364"/>
            <a:ext cx="108596"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685800"/>
            <a:r>
              <a:rPr lang="en-US" altLang="en-US" sz="1050" b="1" dirty="0">
                <a:solidFill>
                  <a:srgbClr val="000000"/>
                </a:solidFill>
                <a:latin typeface="Montserrat" panose="00000500000000000000" pitchFamily="2" charset="0"/>
                <a:cs typeface="Segoe UI" panose="020B0502040204020203" pitchFamily="34" charset="0"/>
              </a:rPr>
              <a:t>Q</a:t>
            </a:r>
            <a:endParaRPr lang="en-US" altLang="en-US" sz="1050" dirty="0">
              <a:latin typeface="Montserrat" panose="00000500000000000000" pitchFamily="2" charset="0"/>
              <a:cs typeface="Segoe UI" panose="020B0502040204020203" pitchFamily="34" charset="0"/>
            </a:endParaRPr>
          </a:p>
        </p:txBody>
      </p:sp>
      <p:cxnSp>
        <p:nvCxnSpPr>
          <p:cNvPr id="91" name="Straight Connector 90">
            <a:extLst>
              <a:ext uri="{FF2B5EF4-FFF2-40B4-BE49-F238E27FC236}">
                <a16:creationId xmlns:a16="http://schemas.microsoft.com/office/drawing/2014/main" id="{EB332DA7-61F3-4FDC-9BD2-7583683BFC7F}"/>
              </a:ext>
            </a:extLst>
          </p:cNvPr>
          <p:cNvCxnSpPr>
            <a:cxnSpLocks/>
            <a:stCxn id="87" idx="6"/>
          </p:cNvCxnSpPr>
          <p:nvPr/>
        </p:nvCxnSpPr>
        <p:spPr>
          <a:xfrm flipV="1">
            <a:off x="745226" y="2913818"/>
            <a:ext cx="205827" cy="635"/>
          </a:xfrm>
          <a:prstGeom prst="line">
            <a:avLst/>
          </a:prstGeom>
          <a:noFill/>
          <a:ln w="2381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cxnSp>
      <p:cxnSp>
        <p:nvCxnSpPr>
          <p:cNvPr id="92" name="Straight Connector 91">
            <a:extLst>
              <a:ext uri="{FF2B5EF4-FFF2-40B4-BE49-F238E27FC236}">
                <a16:creationId xmlns:a16="http://schemas.microsoft.com/office/drawing/2014/main" id="{66955CD7-6BCB-4AC4-A47E-D2CF01467C1E}"/>
              </a:ext>
            </a:extLst>
          </p:cNvPr>
          <p:cNvCxnSpPr>
            <a:cxnSpLocks/>
          </p:cNvCxnSpPr>
          <p:nvPr/>
        </p:nvCxnSpPr>
        <p:spPr>
          <a:xfrm flipV="1">
            <a:off x="752849" y="3796245"/>
            <a:ext cx="189485" cy="1"/>
          </a:xfrm>
          <a:prstGeom prst="line">
            <a:avLst/>
          </a:prstGeom>
          <a:noFill/>
          <a:ln w="2381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cxnSp>
      <p:cxnSp>
        <p:nvCxnSpPr>
          <p:cNvPr id="93" name="Straight Connector 92">
            <a:extLst>
              <a:ext uri="{FF2B5EF4-FFF2-40B4-BE49-F238E27FC236}">
                <a16:creationId xmlns:a16="http://schemas.microsoft.com/office/drawing/2014/main" id="{E857997B-923B-41DA-8816-946EAB972C96}"/>
              </a:ext>
            </a:extLst>
          </p:cNvPr>
          <p:cNvCxnSpPr>
            <a:cxnSpLocks/>
          </p:cNvCxnSpPr>
          <p:nvPr/>
        </p:nvCxnSpPr>
        <p:spPr>
          <a:xfrm flipV="1">
            <a:off x="951053" y="2913818"/>
            <a:ext cx="0" cy="880945"/>
          </a:xfrm>
          <a:prstGeom prst="line">
            <a:avLst/>
          </a:prstGeom>
          <a:noFill/>
          <a:ln w="23813"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cxnSp>
      <p:sp>
        <p:nvSpPr>
          <p:cNvPr id="94" name="Line 72">
            <a:extLst>
              <a:ext uri="{FF2B5EF4-FFF2-40B4-BE49-F238E27FC236}">
                <a16:creationId xmlns:a16="http://schemas.microsoft.com/office/drawing/2014/main" id="{EA769EDD-EC6D-4B23-BA54-E92B73D79714}"/>
              </a:ext>
            </a:extLst>
          </p:cNvPr>
          <p:cNvSpPr>
            <a:spLocks noChangeShapeType="1"/>
          </p:cNvSpPr>
          <p:nvPr/>
        </p:nvSpPr>
        <p:spPr bwMode="auto">
          <a:xfrm flipH="1" flipV="1">
            <a:off x="539822" y="3719513"/>
            <a:ext cx="161358" cy="150498"/>
          </a:xfrm>
          <a:prstGeom prst="line">
            <a:avLst/>
          </a:prstGeom>
          <a:noFill/>
          <a:ln w="23813"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95" name="Oval 94">
            <a:extLst>
              <a:ext uri="{FF2B5EF4-FFF2-40B4-BE49-F238E27FC236}">
                <a16:creationId xmlns:a16="http://schemas.microsoft.com/office/drawing/2014/main" id="{C38FC26E-550B-4730-BB43-4C98877CE0C1}"/>
              </a:ext>
            </a:extLst>
          </p:cNvPr>
          <p:cNvSpPr/>
          <p:nvPr/>
        </p:nvSpPr>
        <p:spPr>
          <a:xfrm>
            <a:off x="503824" y="3673516"/>
            <a:ext cx="241403" cy="236558"/>
          </a:xfrm>
          <a:prstGeom prst="ellipse">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latin typeface="Montserrat" panose="00000500000000000000" pitchFamily="2" charset="0"/>
              <a:cs typeface="Segoe UI" panose="020B0502040204020203" pitchFamily="34" charset="0"/>
            </a:endParaRPr>
          </a:p>
        </p:txBody>
      </p:sp>
      <p:sp>
        <p:nvSpPr>
          <p:cNvPr id="96" name="Line 72">
            <a:extLst>
              <a:ext uri="{FF2B5EF4-FFF2-40B4-BE49-F238E27FC236}">
                <a16:creationId xmlns:a16="http://schemas.microsoft.com/office/drawing/2014/main" id="{1F1B1AEE-2E11-4923-8A93-DFE2926C7C18}"/>
              </a:ext>
            </a:extLst>
          </p:cNvPr>
          <p:cNvSpPr>
            <a:spLocks noChangeShapeType="1"/>
          </p:cNvSpPr>
          <p:nvPr/>
        </p:nvSpPr>
        <p:spPr bwMode="auto">
          <a:xfrm flipV="1">
            <a:off x="540880" y="3716123"/>
            <a:ext cx="161358" cy="150498"/>
          </a:xfrm>
          <a:prstGeom prst="line">
            <a:avLst/>
          </a:prstGeom>
          <a:noFill/>
          <a:ln w="23813"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cxnSp>
        <p:nvCxnSpPr>
          <p:cNvPr id="97" name="Straight Arrow Connector 96">
            <a:extLst>
              <a:ext uri="{FF2B5EF4-FFF2-40B4-BE49-F238E27FC236}">
                <a16:creationId xmlns:a16="http://schemas.microsoft.com/office/drawing/2014/main" id="{C90FDA9A-507D-4C34-AA72-398949CAD314}"/>
              </a:ext>
            </a:extLst>
          </p:cNvPr>
          <p:cNvCxnSpPr/>
          <p:nvPr/>
        </p:nvCxnSpPr>
        <p:spPr>
          <a:xfrm>
            <a:off x="300536" y="3791159"/>
            <a:ext cx="180417"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25BEBE1B-264A-4A3C-9389-AE79AE7F6A12}"/>
              </a:ext>
            </a:extLst>
          </p:cNvPr>
          <p:cNvCxnSpPr>
            <a:cxnSpLocks/>
          </p:cNvCxnSpPr>
          <p:nvPr/>
        </p:nvCxnSpPr>
        <p:spPr>
          <a:xfrm flipV="1">
            <a:off x="1411674" y="2391211"/>
            <a:ext cx="0" cy="33236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2A290801-10E4-4F4E-9F27-AF475E9D5A64}"/>
              </a:ext>
            </a:extLst>
          </p:cNvPr>
          <p:cNvCxnSpPr>
            <a:cxnSpLocks/>
          </p:cNvCxnSpPr>
          <p:nvPr/>
        </p:nvCxnSpPr>
        <p:spPr>
          <a:xfrm>
            <a:off x="1136390" y="2727565"/>
            <a:ext cx="575132" cy="0"/>
          </a:xfrm>
          <a:prstGeom prst="straightConnector1">
            <a:avLst/>
          </a:prstGeom>
          <a:ln w="28575">
            <a:solidFill>
              <a:schemeClr val="tx1"/>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100" name="Straight Arrow Connector 99">
            <a:extLst>
              <a:ext uri="{FF2B5EF4-FFF2-40B4-BE49-F238E27FC236}">
                <a16:creationId xmlns:a16="http://schemas.microsoft.com/office/drawing/2014/main" id="{C46EB454-0E91-48F2-B3B2-5F1859C1A429}"/>
              </a:ext>
            </a:extLst>
          </p:cNvPr>
          <p:cNvCxnSpPr>
            <a:cxnSpLocks/>
            <a:stCxn id="102" idx="2"/>
          </p:cNvCxnSpPr>
          <p:nvPr/>
        </p:nvCxnSpPr>
        <p:spPr>
          <a:xfrm>
            <a:off x="829082" y="3324720"/>
            <a:ext cx="1076570" cy="13715"/>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9DC44CC5-BE4E-4CA8-A096-F47B9F92719B}"/>
              </a:ext>
            </a:extLst>
          </p:cNvPr>
          <p:cNvCxnSpPr>
            <a:cxnSpLocks/>
          </p:cNvCxnSpPr>
          <p:nvPr/>
        </p:nvCxnSpPr>
        <p:spPr>
          <a:xfrm flipV="1">
            <a:off x="1905652" y="2353318"/>
            <a:ext cx="1" cy="1921345"/>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cxnSp>
      <p:sp>
        <p:nvSpPr>
          <p:cNvPr id="102" name="Oval 101">
            <a:extLst>
              <a:ext uri="{FF2B5EF4-FFF2-40B4-BE49-F238E27FC236}">
                <a16:creationId xmlns:a16="http://schemas.microsoft.com/office/drawing/2014/main" id="{7550DADD-A111-4FFF-8F9C-85B3739DD93B}"/>
              </a:ext>
            </a:extLst>
          </p:cNvPr>
          <p:cNvSpPr/>
          <p:nvPr/>
        </p:nvSpPr>
        <p:spPr>
          <a:xfrm>
            <a:off x="829082" y="3206441"/>
            <a:ext cx="241403" cy="236558"/>
          </a:xfrm>
          <a:prstGeom prst="ellipse">
            <a:avLst/>
          </a:prstGeom>
          <a:solidFill>
            <a:schemeClr val="bg1"/>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0" b="1" dirty="0">
                <a:solidFill>
                  <a:schemeClr val="tx1"/>
                </a:solidFill>
                <a:latin typeface="Montserrat" panose="00000500000000000000" pitchFamily="2" charset="0"/>
                <a:cs typeface="Segoe UI" panose="020B0502040204020203" pitchFamily="34" charset="0"/>
              </a:rPr>
              <a:t>+</a:t>
            </a:r>
          </a:p>
        </p:txBody>
      </p:sp>
      <p:cxnSp>
        <p:nvCxnSpPr>
          <p:cNvPr id="103" name="Straight Connector 102">
            <a:extLst>
              <a:ext uri="{FF2B5EF4-FFF2-40B4-BE49-F238E27FC236}">
                <a16:creationId xmlns:a16="http://schemas.microsoft.com/office/drawing/2014/main" id="{3497A44D-BA1D-4F43-A57E-427581474A0A}"/>
              </a:ext>
            </a:extLst>
          </p:cNvPr>
          <p:cNvCxnSpPr>
            <a:cxnSpLocks/>
          </p:cNvCxnSpPr>
          <p:nvPr/>
        </p:nvCxnSpPr>
        <p:spPr>
          <a:xfrm>
            <a:off x="1905652" y="2348414"/>
            <a:ext cx="143148" cy="0"/>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cxnSp>
      <p:cxnSp>
        <p:nvCxnSpPr>
          <p:cNvPr id="104" name="Straight Connector 103">
            <a:extLst>
              <a:ext uri="{FF2B5EF4-FFF2-40B4-BE49-F238E27FC236}">
                <a16:creationId xmlns:a16="http://schemas.microsoft.com/office/drawing/2014/main" id="{2154A85C-0618-4E74-A776-0E18A6D9D0FB}"/>
              </a:ext>
            </a:extLst>
          </p:cNvPr>
          <p:cNvCxnSpPr>
            <a:cxnSpLocks/>
          </p:cNvCxnSpPr>
          <p:nvPr/>
        </p:nvCxnSpPr>
        <p:spPr>
          <a:xfrm>
            <a:off x="2303330" y="2353318"/>
            <a:ext cx="143148" cy="0"/>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cxnSp>
      <p:cxnSp>
        <p:nvCxnSpPr>
          <p:cNvPr id="105" name="Straight Connector 104">
            <a:extLst>
              <a:ext uri="{FF2B5EF4-FFF2-40B4-BE49-F238E27FC236}">
                <a16:creationId xmlns:a16="http://schemas.microsoft.com/office/drawing/2014/main" id="{E3FD51B5-AE0F-412A-9535-4DFFA94D5931}"/>
              </a:ext>
            </a:extLst>
          </p:cNvPr>
          <p:cNvCxnSpPr>
            <a:cxnSpLocks/>
          </p:cNvCxnSpPr>
          <p:nvPr/>
        </p:nvCxnSpPr>
        <p:spPr>
          <a:xfrm>
            <a:off x="1905651" y="2946930"/>
            <a:ext cx="143148" cy="0"/>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cxnSp>
      <p:sp>
        <p:nvSpPr>
          <p:cNvPr id="106" name="Line 9">
            <a:extLst>
              <a:ext uri="{FF2B5EF4-FFF2-40B4-BE49-F238E27FC236}">
                <a16:creationId xmlns:a16="http://schemas.microsoft.com/office/drawing/2014/main" id="{317B74F6-5294-4591-BEC8-C9FF492B698F}"/>
              </a:ext>
            </a:extLst>
          </p:cNvPr>
          <p:cNvSpPr>
            <a:spLocks noChangeShapeType="1"/>
          </p:cNvSpPr>
          <p:nvPr/>
        </p:nvSpPr>
        <p:spPr bwMode="auto">
          <a:xfrm>
            <a:off x="2491796" y="2844291"/>
            <a:ext cx="105879" cy="105985"/>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07" name="Line 10">
            <a:extLst>
              <a:ext uri="{FF2B5EF4-FFF2-40B4-BE49-F238E27FC236}">
                <a16:creationId xmlns:a16="http://schemas.microsoft.com/office/drawing/2014/main" id="{A6333A57-C3D1-46F4-9E77-BC09F7090F36}"/>
              </a:ext>
            </a:extLst>
          </p:cNvPr>
          <p:cNvSpPr>
            <a:spLocks noChangeShapeType="1"/>
          </p:cNvSpPr>
          <p:nvPr/>
        </p:nvSpPr>
        <p:spPr bwMode="auto">
          <a:xfrm flipV="1">
            <a:off x="2597674" y="2947733"/>
            <a:ext cx="199898" cy="2544"/>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cxnSp>
        <p:nvCxnSpPr>
          <p:cNvPr id="108" name="Straight Connector 107">
            <a:extLst>
              <a:ext uri="{FF2B5EF4-FFF2-40B4-BE49-F238E27FC236}">
                <a16:creationId xmlns:a16="http://schemas.microsoft.com/office/drawing/2014/main" id="{538D76B0-1F23-4173-890C-F0FAA8270B6B}"/>
              </a:ext>
            </a:extLst>
          </p:cNvPr>
          <p:cNvCxnSpPr>
            <a:cxnSpLocks/>
          </p:cNvCxnSpPr>
          <p:nvPr/>
        </p:nvCxnSpPr>
        <p:spPr>
          <a:xfrm>
            <a:off x="2302484" y="2945136"/>
            <a:ext cx="143148" cy="0"/>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cxnSp>
      <p:sp>
        <p:nvSpPr>
          <p:cNvPr id="109" name="Line 9">
            <a:extLst>
              <a:ext uri="{FF2B5EF4-FFF2-40B4-BE49-F238E27FC236}">
                <a16:creationId xmlns:a16="http://schemas.microsoft.com/office/drawing/2014/main" id="{94693873-ACE5-439D-94E6-5327CF76E43A}"/>
              </a:ext>
            </a:extLst>
          </p:cNvPr>
          <p:cNvSpPr>
            <a:spLocks noChangeShapeType="1"/>
          </p:cNvSpPr>
          <p:nvPr/>
        </p:nvSpPr>
        <p:spPr bwMode="auto">
          <a:xfrm>
            <a:off x="2492642" y="3564988"/>
            <a:ext cx="105879" cy="105985"/>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10" name="Line 10">
            <a:extLst>
              <a:ext uri="{FF2B5EF4-FFF2-40B4-BE49-F238E27FC236}">
                <a16:creationId xmlns:a16="http://schemas.microsoft.com/office/drawing/2014/main" id="{75BDD6DB-1743-4893-8665-1C3406BF2B1A}"/>
              </a:ext>
            </a:extLst>
          </p:cNvPr>
          <p:cNvSpPr>
            <a:spLocks noChangeShapeType="1"/>
          </p:cNvSpPr>
          <p:nvPr/>
        </p:nvSpPr>
        <p:spPr bwMode="auto">
          <a:xfrm flipV="1">
            <a:off x="2598520" y="3668429"/>
            <a:ext cx="199898" cy="2544"/>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cxnSp>
        <p:nvCxnSpPr>
          <p:cNvPr id="111" name="Straight Connector 110">
            <a:extLst>
              <a:ext uri="{FF2B5EF4-FFF2-40B4-BE49-F238E27FC236}">
                <a16:creationId xmlns:a16="http://schemas.microsoft.com/office/drawing/2014/main" id="{A969A7C7-9D1E-4A5D-8E67-1CEF0B34C2AB}"/>
              </a:ext>
            </a:extLst>
          </p:cNvPr>
          <p:cNvCxnSpPr>
            <a:cxnSpLocks/>
          </p:cNvCxnSpPr>
          <p:nvPr/>
        </p:nvCxnSpPr>
        <p:spPr>
          <a:xfrm>
            <a:off x="1905652" y="3660929"/>
            <a:ext cx="143148" cy="0"/>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cxnSp>
      <p:cxnSp>
        <p:nvCxnSpPr>
          <p:cNvPr id="112" name="Straight Connector 111">
            <a:extLst>
              <a:ext uri="{FF2B5EF4-FFF2-40B4-BE49-F238E27FC236}">
                <a16:creationId xmlns:a16="http://schemas.microsoft.com/office/drawing/2014/main" id="{122766EE-AF24-4AFC-8A6B-89B5E4F1686D}"/>
              </a:ext>
            </a:extLst>
          </p:cNvPr>
          <p:cNvCxnSpPr>
            <a:cxnSpLocks/>
          </p:cNvCxnSpPr>
          <p:nvPr/>
        </p:nvCxnSpPr>
        <p:spPr>
          <a:xfrm>
            <a:off x="2303330" y="3665832"/>
            <a:ext cx="143148" cy="0"/>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cxnSp>
      <p:cxnSp>
        <p:nvCxnSpPr>
          <p:cNvPr id="113" name="Straight Connector 112">
            <a:extLst>
              <a:ext uri="{FF2B5EF4-FFF2-40B4-BE49-F238E27FC236}">
                <a16:creationId xmlns:a16="http://schemas.microsoft.com/office/drawing/2014/main" id="{D3294C77-8C7D-4A4A-AA89-3CECB05DA832}"/>
              </a:ext>
            </a:extLst>
          </p:cNvPr>
          <p:cNvCxnSpPr>
            <a:cxnSpLocks/>
          </p:cNvCxnSpPr>
          <p:nvPr/>
        </p:nvCxnSpPr>
        <p:spPr>
          <a:xfrm>
            <a:off x="1905651" y="4269692"/>
            <a:ext cx="143148" cy="0"/>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cxnSp>
      <p:sp>
        <p:nvSpPr>
          <p:cNvPr id="114" name="Line 9">
            <a:extLst>
              <a:ext uri="{FF2B5EF4-FFF2-40B4-BE49-F238E27FC236}">
                <a16:creationId xmlns:a16="http://schemas.microsoft.com/office/drawing/2014/main" id="{AC296454-B383-4608-8F33-A5506ACE3ADD}"/>
              </a:ext>
            </a:extLst>
          </p:cNvPr>
          <p:cNvSpPr>
            <a:spLocks noChangeShapeType="1"/>
          </p:cNvSpPr>
          <p:nvPr/>
        </p:nvSpPr>
        <p:spPr bwMode="auto">
          <a:xfrm>
            <a:off x="2491796" y="4167053"/>
            <a:ext cx="105879" cy="105985"/>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15" name="Line 10">
            <a:extLst>
              <a:ext uri="{FF2B5EF4-FFF2-40B4-BE49-F238E27FC236}">
                <a16:creationId xmlns:a16="http://schemas.microsoft.com/office/drawing/2014/main" id="{0F26A435-224C-46D2-9294-E0A44AC6C8B8}"/>
              </a:ext>
            </a:extLst>
          </p:cNvPr>
          <p:cNvSpPr>
            <a:spLocks noChangeShapeType="1"/>
          </p:cNvSpPr>
          <p:nvPr/>
        </p:nvSpPr>
        <p:spPr bwMode="auto">
          <a:xfrm flipV="1">
            <a:off x="2597674" y="4270494"/>
            <a:ext cx="199898" cy="2544"/>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cxnSp>
        <p:nvCxnSpPr>
          <p:cNvPr id="116" name="Straight Connector 115">
            <a:extLst>
              <a:ext uri="{FF2B5EF4-FFF2-40B4-BE49-F238E27FC236}">
                <a16:creationId xmlns:a16="http://schemas.microsoft.com/office/drawing/2014/main" id="{B176A312-E7D3-46C9-8364-C501C524FA65}"/>
              </a:ext>
            </a:extLst>
          </p:cNvPr>
          <p:cNvCxnSpPr>
            <a:cxnSpLocks/>
          </p:cNvCxnSpPr>
          <p:nvPr/>
        </p:nvCxnSpPr>
        <p:spPr>
          <a:xfrm>
            <a:off x="2302484" y="4267898"/>
            <a:ext cx="143148" cy="0"/>
          </a:xfrm>
          <a:prstGeom prst="line">
            <a:avLst/>
          </a:prstGeom>
          <a:noFill/>
          <a:ln w="31750" cap="rnd">
            <a:solidFill>
              <a:srgbClr val="000000"/>
            </a:solidFill>
            <a:prstDash val="solid"/>
            <a:round/>
            <a:headEnd/>
            <a:tailEnd/>
          </a:ln>
          <a:extLst>
            <a:ext uri="{909E8E84-426E-40DD-AFC4-6F175D3DCCD1}">
              <a14:hiddenFill xmlns:a14="http://schemas.microsoft.com/office/drawing/2010/main">
                <a:noFill/>
              </a14:hiddenFill>
            </a:ext>
          </a:extLst>
        </p:spPr>
      </p:cxnSp>
      <p:sp>
        <p:nvSpPr>
          <p:cNvPr id="117" name="Rectangle 83">
            <a:extLst>
              <a:ext uri="{FF2B5EF4-FFF2-40B4-BE49-F238E27FC236}">
                <a16:creationId xmlns:a16="http://schemas.microsoft.com/office/drawing/2014/main" id="{80B915BD-15BC-4DFA-B285-BA4B74D2013D}"/>
              </a:ext>
            </a:extLst>
          </p:cNvPr>
          <p:cNvSpPr>
            <a:spLocks noChangeArrowheads="1"/>
          </p:cNvSpPr>
          <p:nvPr/>
        </p:nvSpPr>
        <p:spPr bwMode="auto">
          <a:xfrm>
            <a:off x="1392354" y="3360724"/>
            <a:ext cx="210910"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en-US" sz="1050" b="1" dirty="0">
                <a:solidFill>
                  <a:srgbClr val="C00000"/>
                </a:solidFill>
                <a:latin typeface="Montserrat" panose="00000500000000000000" pitchFamily="2" charset="0"/>
                <a:cs typeface="Segoe UI" panose="020B0502040204020203" pitchFamily="34" charset="0"/>
              </a:rPr>
              <a:t>RF</a:t>
            </a:r>
            <a:endParaRPr lang="en-US" altLang="en-US" sz="1050" dirty="0">
              <a:latin typeface="Montserrat" panose="00000500000000000000" pitchFamily="2" charset="0"/>
              <a:cs typeface="Segoe UI" panose="020B0502040204020203" pitchFamily="34" charset="0"/>
            </a:endParaRPr>
          </a:p>
        </p:txBody>
      </p:sp>
      <p:sp>
        <p:nvSpPr>
          <p:cNvPr id="118" name="Freeform 212">
            <a:extLst>
              <a:ext uri="{FF2B5EF4-FFF2-40B4-BE49-F238E27FC236}">
                <a16:creationId xmlns:a16="http://schemas.microsoft.com/office/drawing/2014/main" id="{59AA0C92-655F-4BC0-ACBE-1CBA1464D76E}"/>
              </a:ext>
            </a:extLst>
          </p:cNvPr>
          <p:cNvSpPr>
            <a:spLocks/>
          </p:cNvSpPr>
          <p:nvPr/>
        </p:nvSpPr>
        <p:spPr bwMode="auto">
          <a:xfrm>
            <a:off x="2702845" y="2085103"/>
            <a:ext cx="208369" cy="91571"/>
          </a:xfrm>
          <a:custGeom>
            <a:avLst/>
            <a:gdLst>
              <a:gd name="T0" fmla="*/ 0 w 246"/>
              <a:gd name="T1" fmla="*/ 106 h 108"/>
              <a:gd name="T2" fmla="*/ 78 w 246"/>
              <a:gd name="T3" fmla="*/ 106 h 108"/>
              <a:gd name="T4" fmla="*/ 78 w 246"/>
              <a:gd name="T5" fmla="*/ 0 h 108"/>
              <a:gd name="T6" fmla="*/ 158 w 246"/>
              <a:gd name="T7" fmla="*/ 0 h 108"/>
              <a:gd name="T8" fmla="*/ 158 w 246"/>
              <a:gd name="T9" fmla="*/ 108 h 108"/>
              <a:gd name="T10" fmla="*/ 246 w 246"/>
              <a:gd name="T11" fmla="*/ 108 h 108"/>
            </a:gdLst>
            <a:ahLst/>
            <a:cxnLst>
              <a:cxn ang="0">
                <a:pos x="T0" y="T1"/>
              </a:cxn>
              <a:cxn ang="0">
                <a:pos x="T2" y="T3"/>
              </a:cxn>
              <a:cxn ang="0">
                <a:pos x="T4" y="T5"/>
              </a:cxn>
              <a:cxn ang="0">
                <a:pos x="T6" y="T7"/>
              </a:cxn>
              <a:cxn ang="0">
                <a:pos x="T8" y="T9"/>
              </a:cxn>
              <a:cxn ang="0">
                <a:pos x="T10" y="T11"/>
              </a:cxn>
            </a:cxnLst>
            <a:rect l="0" t="0" r="r" b="b"/>
            <a:pathLst>
              <a:path w="246" h="108">
                <a:moveTo>
                  <a:pt x="0" y="106"/>
                </a:moveTo>
                <a:lnTo>
                  <a:pt x="78" y="106"/>
                </a:lnTo>
                <a:lnTo>
                  <a:pt x="78" y="0"/>
                </a:lnTo>
                <a:lnTo>
                  <a:pt x="158" y="0"/>
                </a:lnTo>
                <a:lnTo>
                  <a:pt x="158" y="108"/>
                </a:lnTo>
                <a:lnTo>
                  <a:pt x="246" y="108"/>
                </a:lnTo>
              </a:path>
            </a:pathLst>
          </a:custGeom>
          <a:noFill/>
          <a:ln w="42863" cap="sq">
            <a:solidFill>
              <a:srgbClr val="77AC3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19" name="Line 213">
            <a:extLst>
              <a:ext uri="{FF2B5EF4-FFF2-40B4-BE49-F238E27FC236}">
                <a16:creationId xmlns:a16="http://schemas.microsoft.com/office/drawing/2014/main" id="{ADA42F40-F17F-4130-9CA5-4B8BC2F79632}"/>
              </a:ext>
            </a:extLst>
          </p:cNvPr>
          <p:cNvSpPr>
            <a:spLocks noChangeShapeType="1"/>
          </p:cNvSpPr>
          <p:nvPr/>
        </p:nvSpPr>
        <p:spPr bwMode="auto">
          <a:xfrm>
            <a:off x="2911214" y="2176674"/>
            <a:ext cx="283754" cy="0"/>
          </a:xfrm>
          <a:prstGeom prst="line">
            <a:avLst/>
          </a:prstGeom>
          <a:noFill/>
          <a:ln w="42863" cap="rnd">
            <a:solidFill>
              <a:srgbClr val="77AC3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20" name="Freeform 596">
            <a:extLst>
              <a:ext uri="{FF2B5EF4-FFF2-40B4-BE49-F238E27FC236}">
                <a16:creationId xmlns:a16="http://schemas.microsoft.com/office/drawing/2014/main" id="{C909A9AF-83B3-45ED-95FA-CEE20BC5C7D2}"/>
              </a:ext>
            </a:extLst>
          </p:cNvPr>
          <p:cNvSpPr>
            <a:spLocks/>
          </p:cNvSpPr>
          <p:nvPr/>
        </p:nvSpPr>
        <p:spPr bwMode="auto">
          <a:xfrm>
            <a:off x="2774822" y="2670185"/>
            <a:ext cx="208369" cy="91571"/>
          </a:xfrm>
          <a:custGeom>
            <a:avLst/>
            <a:gdLst>
              <a:gd name="T0" fmla="*/ 0 w 246"/>
              <a:gd name="T1" fmla="*/ 106 h 108"/>
              <a:gd name="T2" fmla="*/ 79 w 246"/>
              <a:gd name="T3" fmla="*/ 106 h 108"/>
              <a:gd name="T4" fmla="*/ 79 w 246"/>
              <a:gd name="T5" fmla="*/ 0 h 108"/>
              <a:gd name="T6" fmla="*/ 159 w 246"/>
              <a:gd name="T7" fmla="*/ 0 h 108"/>
              <a:gd name="T8" fmla="*/ 159 w 246"/>
              <a:gd name="T9" fmla="*/ 108 h 108"/>
              <a:gd name="T10" fmla="*/ 246 w 246"/>
              <a:gd name="T11" fmla="*/ 108 h 108"/>
            </a:gdLst>
            <a:ahLst/>
            <a:cxnLst>
              <a:cxn ang="0">
                <a:pos x="T0" y="T1"/>
              </a:cxn>
              <a:cxn ang="0">
                <a:pos x="T2" y="T3"/>
              </a:cxn>
              <a:cxn ang="0">
                <a:pos x="T4" y="T5"/>
              </a:cxn>
              <a:cxn ang="0">
                <a:pos x="T6" y="T7"/>
              </a:cxn>
              <a:cxn ang="0">
                <a:pos x="T8" y="T9"/>
              </a:cxn>
              <a:cxn ang="0">
                <a:pos x="T10" y="T11"/>
              </a:cxn>
            </a:cxnLst>
            <a:rect l="0" t="0" r="r" b="b"/>
            <a:pathLst>
              <a:path w="246" h="108">
                <a:moveTo>
                  <a:pt x="0" y="106"/>
                </a:moveTo>
                <a:lnTo>
                  <a:pt x="79" y="106"/>
                </a:lnTo>
                <a:lnTo>
                  <a:pt x="79" y="0"/>
                </a:lnTo>
                <a:lnTo>
                  <a:pt x="159" y="0"/>
                </a:lnTo>
                <a:lnTo>
                  <a:pt x="159" y="108"/>
                </a:lnTo>
                <a:lnTo>
                  <a:pt x="246" y="108"/>
                </a:lnTo>
              </a:path>
            </a:pathLst>
          </a:custGeom>
          <a:noFill/>
          <a:ln w="42863"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21" name="Line 597">
            <a:extLst>
              <a:ext uri="{FF2B5EF4-FFF2-40B4-BE49-F238E27FC236}">
                <a16:creationId xmlns:a16="http://schemas.microsoft.com/office/drawing/2014/main" id="{410E0B5E-90D9-4F28-BABA-6DD23772CF56}"/>
              </a:ext>
            </a:extLst>
          </p:cNvPr>
          <p:cNvSpPr>
            <a:spLocks noChangeShapeType="1"/>
          </p:cNvSpPr>
          <p:nvPr/>
        </p:nvSpPr>
        <p:spPr bwMode="auto">
          <a:xfrm>
            <a:off x="2983191" y="2761756"/>
            <a:ext cx="197357" cy="0"/>
          </a:xfrm>
          <a:prstGeom prst="line">
            <a:avLst/>
          </a:prstGeom>
          <a:noFill/>
          <a:ln w="42863" cap="rnd">
            <a:solidFill>
              <a:srgbClr val="0000FF"/>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22" name="Line 597">
            <a:extLst>
              <a:ext uri="{FF2B5EF4-FFF2-40B4-BE49-F238E27FC236}">
                <a16:creationId xmlns:a16="http://schemas.microsoft.com/office/drawing/2014/main" id="{A47920B8-99A5-4743-BBE5-DF86E8CF72C4}"/>
              </a:ext>
            </a:extLst>
          </p:cNvPr>
          <p:cNvSpPr>
            <a:spLocks noChangeShapeType="1"/>
          </p:cNvSpPr>
          <p:nvPr/>
        </p:nvSpPr>
        <p:spPr bwMode="auto">
          <a:xfrm>
            <a:off x="2702845" y="2761756"/>
            <a:ext cx="124427" cy="0"/>
          </a:xfrm>
          <a:prstGeom prst="line">
            <a:avLst/>
          </a:prstGeom>
          <a:noFill/>
          <a:ln w="42863" cap="rnd">
            <a:solidFill>
              <a:srgbClr val="0000FF"/>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23" name="Freeform 599">
            <a:extLst>
              <a:ext uri="{FF2B5EF4-FFF2-40B4-BE49-F238E27FC236}">
                <a16:creationId xmlns:a16="http://schemas.microsoft.com/office/drawing/2014/main" id="{2EC07D52-8D97-41BD-9C99-C72663FA857C}"/>
              </a:ext>
            </a:extLst>
          </p:cNvPr>
          <p:cNvSpPr>
            <a:spLocks/>
          </p:cNvSpPr>
          <p:nvPr/>
        </p:nvSpPr>
        <p:spPr bwMode="auto">
          <a:xfrm>
            <a:off x="2849804" y="3351428"/>
            <a:ext cx="207522" cy="91571"/>
          </a:xfrm>
          <a:custGeom>
            <a:avLst/>
            <a:gdLst>
              <a:gd name="T0" fmla="*/ 0 w 245"/>
              <a:gd name="T1" fmla="*/ 106 h 108"/>
              <a:gd name="T2" fmla="*/ 78 w 245"/>
              <a:gd name="T3" fmla="*/ 106 h 108"/>
              <a:gd name="T4" fmla="*/ 78 w 245"/>
              <a:gd name="T5" fmla="*/ 0 h 108"/>
              <a:gd name="T6" fmla="*/ 158 w 245"/>
              <a:gd name="T7" fmla="*/ 0 h 108"/>
              <a:gd name="T8" fmla="*/ 158 w 245"/>
              <a:gd name="T9" fmla="*/ 108 h 108"/>
              <a:gd name="T10" fmla="*/ 245 w 245"/>
              <a:gd name="T11" fmla="*/ 108 h 108"/>
            </a:gdLst>
            <a:ahLst/>
            <a:cxnLst>
              <a:cxn ang="0">
                <a:pos x="T0" y="T1"/>
              </a:cxn>
              <a:cxn ang="0">
                <a:pos x="T2" y="T3"/>
              </a:cxn>
              <a:cxn ang="0">
                <a:pos x="T4" y="T5"/>
              </a:cxn>
              <a:cxn ang="0">
                <a:pos x="T6" y="T7"/>
              </a:cxn>
              <a:cxn ang="0">
                <a:pos x="T8" y="T9"/>
              </a:cxn>
              <a:cxn ang="0">
                <a:pos x="T10" y="T11"/>
              </a:cxn>
            </a:cxnLst>
            <a:rect l="0" t="0" r="r" b="b"/>
            <a:pathLst>
              <a:path w="245" h="108">
                <a:moveTo>
                  <a:pt x="0" y="106"/>
                </a:moveTo>
                <a:lnTo>
                  <a:pt x="78" y="106"/>
                </a:lnTo>
                <a:lnTo>
                  <a:pt x="78" y="0"/>
                </a:lnTo>
                <a:lnTo>
                  <a:pt x="158" y="0"/>
                </a:lnTo>
                <a:lnTo>
                  <a:pt x="158" y="108"/>
                </a:lnTo>
                <a:lnTo>
                  <a:pt x="245" y="108"/>
                </a:lnTo>
              </a:path>
            </a:pathLst>
          </a:custGeom>
          <a:noFill/>
          <a:ln w="42863"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24" name="Line 600">
            <a:extLst>
              <a:ext uri="{FF2B5EF4-FFF2-40B4-BE49-F238E27FC236}">
                <a16:creationId xmlns:a16="http://schemas.microsoft.com/office/drawing/2014/main" id="{B6BEE148-1ADD-435C-B40A-9274289C20E6}"/>
              </a:ext>
            </a:extLst>
          </p:cNvPr>
          <p:cNvSpPr>
            <a:spLocks noChangeShapeType="1"/>
          </p:cNvSpPr>
          <p:nvPr/>
        </p:nvSpPr>
        <p:spPr bwMode="auto">
          <a:xfrm>
            <a:off x="3032762" y="3442999"/>
            <a:ext cx="94020" cy="0"/>
          </a:xfrm>
          <a:prstGeom prst="line">
            <a:avLst/>
          </a:prstGeom>
          <a:noFill/>
          <a:ln w="42863" cap="rnd">
            <a:solidFill>
              <a:srgbClr val="FFC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25" name="Line 601">
            <a:extLst>
              <a:ext uri="{FF2B5EF4-FFF2-40B4-BE49-F238E27FC236}">
                <a16:creationId xmlns:a16="http://schemas.microsoft.com/office/drawing/2014/main" id="{1E215C2A-D334-4B33-A309-F75632476F31}"/>
              </a:ext>
            </a:extLst>
          </p:cNvPr>
          <p:cNvSpPr>
            <a:spLocks noChangeShapeType="1"/>
          </p:cNvSpPr>
          <p:nvPr/>
        </p:nvSpPr>
        <p:spPr bwMode="auto">
          <a:xfrm>
            <a:off x="2664305" y="3441303"/>
            <a:ext cx="227003" cy="0"/>
          </a:xfrm>
          <a:prstGeom prst="line">
            <a:avLst/>
          </a:prstGeom>
          <a:noFill/>
          <a:ln w="42863" cap="rnd">
            <a:solidFill>
              <a:srgbClr val="FFC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26" name="Freeform 602">
            <a:extLst>
              <a:ext uri="{FF2B5EF4-FFF2-40B4-BE49-F238E27FC236}">
                <a16:creationId xmlns:a16="http://schemas.microsoft.com/office/drawing/2014/main" id="{6E2D4BE0-48D7-4A70-8E36-D7311F3563D4}"/>
              </a:ext>
            </a:extLst>
          </p:cNvPr>
          <p:cNvSpPr>
            <a:spLocks/>
          </p:cNvSpPr>
          <p:nvPr/>
        </p:nvSpPr>
        <p:spPr bwMode="auto">
          <a:xfrm>
            <a:off x="2922084" y="3990403"/>
            <a:ext cx="208369" cy="91571"/>
          </a:xfrm>
          <a:custGeom>
            <a:avLst/>
            <a:gdLst>
              <a:gd name="T0" fmla="*/ 0 w 246"/>
              <a:gd name="T1" fmla="*/ 106 h 108"/>
              <a:gd name="T2" fmla="*/ 79 w 246"/>
              <a:gd name="T3" fmla="*/ 106 h 108"/>
              <a:gd name="T4" fmla="*/ 79 w 246"/>
              <a:gd name="T5" fmla="*/ 0 h 108"/>
              <a:gd name="T6" fmla="*/ 159 w 246"/>
              <a:gd name="T7" fmla="*/ 0 h 108"/>
              <a:gd name="T8" fmla="*/ 159 w 246"/>
              <a:gd name="T9" fmla="*/ 108 h 108"/>
              <a:gd name="T10" fmla="*/ 246 w 246"/>
              <a:gd name="T11" fmla="*/ 108 h 108"/>
            </a:gdLst>
            <a:ahLst/>
            <a:cxnLst>
              <a:cxn ang="0">
                <a:pos x="T0" y="T1"/>
              </a:cxn>
              <a:cxn ang="0">
                <a:pos x="T2" y="T3"/>
              </a:cxn>
              <a:cxn ang="0">
                <a:pos x="T4" y="T5"/>
              </a:cxn>
              <a:cxn ang="0">
                <a:pos x="T6" y="T7"/>
              </a:cxn>
              <a:cxn ang="0">
                <a:pos x="T8" y="T9"/>
              </a:cxn>
              <a:cxn ang="0">
                <a:pos x="T10" y="T11"/>
              </a:cxn>
            </a:cxnLst>
            <a:rect l="0" t="0" r="r" b="b"/>
            <a:pathLst>
              <a:path w="246" h="108">
                <a:moveTo>
                  <a:pt x="0" y="106"/>
                </a:moveTo>
                <a:lnTo>
                  <a:pt x="79" y="106"/>
                </a:lnTo>
                <a:lnTo>
                  <a:pt x="79" y="0"/>
                </a:lnTo>
                <a:lnTo>
                  <a:pt x="159" y="0"/>
                </a:lnTo>
                <a:lnTo>
                  <a:pt x="159" y="108"/>
                </a:lnTo>
                <a:lnTo>
                  <a:pt x="246" y="108"/>
                </a:lnTo>
              </a:path>
            </a:pathLst>
          </a:custGeom>
          <a:noFill/>
          <a:ln w="42863"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27" name="Line 603">
            <a:extLst>
              <a:ext uri="{FF2B5EF4-FFF2-40B4-BE49-F238E27FC236}">
                <a16:creationId xmlns:a16="http://schemas.microsoft.com/office/drawing/2014/main" id="{4E8E0505-68D2-4C32-980C-385A6D2CC519}"/>
              </a:ext>
            </a:extLst>
          </p:cNvPr>
          <p:cNvSpPr>
            <a:spLocks noChangeShapeType="1"/>
          </p:cNvSpPr>
          <p:nvPr/>
        </p:nvSpPr>
        <p:spPr bwMode="auto">
          <a:xfrm>
            <a:off x="2606990" y="4080278"/>
            <a:ext cx="357446" cy="0"/>
          </a:xfrm>
          <a:prstGeom prst="line">
            <a:avLst/>
          </a:prstGeom>
          <a:noFill/>
          <a:ln w="42863" cap="rnd">
            <a:solidFill>
              <a:srgbClr val="C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28" name="Freeform 5">
            <a:extLst>
              <a:ext uri="{FF2B5EF4-FFF2-40B4-BE49-F238E27FC236}">
                <a16:creationId xmlns:a16="http://schemas.microsoft.com/office/drawing/2014/main" id="{03304C3E-3124-43E3-9B26-4E24DEE22FC4}"/>
              </a:ext>
            </a:extLst>
          </p:cNvPr>
          <p:cNvSpPr>
            <a:spLocks/>
          </p:cNvSpPr>
          <p:nvPr/>
        </p:nvSpPr>
        <p:spPr bwMode="auto">
          <a:xfrm>
            <a:off x="2798914" y="2217710"/>
            <a:ext cx="235474" cy="274712"/>
          </a:xfrm>
          <a:custGeom>
            <a:avLst/>
            <a:gdLst>
              <a:gd name="T0" fmla="*/ 0 w 278"/>
              <a:gd name="T1" fmla="*/ 0 h 324"/>
              <a:gd name="T2" fmla="*/ 0 w 278"/>
              <a:gd name="T3" fmla="*/ 324 h 324"/>
              <a:gd name="T4" fmla="*/ 278 w 278"/>
              <a:gd name="T5" fmla="*/ 165 h 324"/>
              <a:gd name="T6" fmla="*/ 0 w 278"/>
              <a:gd name="T7" fmla="*/ 0 h 324"/>
            </a:gdLst>
            <a:ahLst/>
            <a:cxnLst>
              <a:cxn ang="0">
                <a:pos x="T0" y="T1"/>
              </a:cxn>
              <a:cxn ang="0">
                <a:pos x="T2" y="T3"/>
              </a:cxn>
              <a:cxn ang="0">
                <a:pos x="T4" y="T5"/>
              </a:cxn>
              <a:cxn ang="0">
                <a:pos x="T6" y="T7"/>
              </a:cxn>
            </a:cxnLst>
            <a:rect l="0" t="0" r="r" b="b"/>
            <a:pathLst>
              <a:path w="278" h="324">
                <a:moveTo>
                  <a:pt x="0" y="0"/>
                </a:moveTo>
                <a:lnTo>
                  <a:pt x="0" y="324"/>
                </a:lnTo>
                <a:lnTo>
                  <a:pt x="278" y="165"/>
                </a:lnTo>
                <a:lnTo>
                  <a:pt x="0" y="0"/>
                </a:lnTo>
                <a:close/>
              </a:path>
            </a:pathLst>
          </a:custGeom>
          <a:solidFill>
            <a:srgbClr val="70AD4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29" name="Freeform 6">
            <a:extLst>
              <a:ext uri="{FF2B5EF4-FFF2-40B4-BE49-F238E27FC236}">
                <a16:creationId xmlns:a16="http://schemas.microsoft.com/office/drawing/2014/main" id="{66062B3C-07D3-4794-B9B9-F32730AF1232}"/>
              </a:ext>
            </a:extLst>
          </p:cNvPr>
          <p:cNvSpPr>
            <a:spLocks/>
          </p:cNvSpPr>
          <p:nvPr/>
        </p:nvSpPr>
        <p:spPr bwMode="auto">
          <a:xfrm>
            <a:off x="2798914" y="2217710"/>
            <a:ext cx="235474" cy="274712"/>
          </a:xfrm>
          <a:custGeom>
            <a:avLst/>
            <a:gdLst>
              <a:gd name="T0" fmla="*/ 0 w 278"/>
              <a:gd name="T1" fmla="*/ 0 h 324"/>
              <a:gd name="T2" fmla="*/ 0 w 278"/>
              <a:gd name="T3" fmla="*/ 324 h 324"/>
              <a:gd name="T4" fmla="*/ 278 w 278"/>
              <a:gd name="T5" fmla="*/ 165 h 324"/>
              <a:gd name="T6" fmla="*/ 0 w 278"/>
              <a:gd name="T7" fmla="*/ 0 h 324"/>
            </a:gdLst>
            <a:ahLst/>
            <a:cxnLst>
              <a:cxn ang="0">
                <a:pos x="T0" y="T1"/>
              </a:cxn>
              <a:cxn ang="0">
                <a:pos x="T2" y="T3"/>
              </a:cxn>
              <a:cxn ang="0">
                <a:pos x="T4" y="T5"/>
              </a:cxn>
              <a:cxn ang="0">
                <a:pos x="T6" y="T7"/>
              </a:cxn>
            </a:cxnLst>
            <a:rect l="0" t="0" r="r" b="b"/>
            <a:pathLst>
              <a:path w="278" h="324">
                <a:moveTo>
                  <a:pt x="0" y="0"/>
                </a:moveTo>
                <a:lnTo>
                  <a:pt x="0" y="324"/>
                </a:lnTo>
                <a:lnTo>
                  <a:pt x="278" y="165"/>
                </a:lnTo>
                <a:lnTo>
                  <a:pt x="0" y="0"/>
                </a:lnTo>
                <a:close/>
              </a:path>
            </a:pathLst>
          </a:cu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30" name="Freeform 6">
            <a:extLst>
              <a:ext uri="{FF2B5EF4-FFF2-40B4-BE49-F238E27FC236}">
                <a16:creationId xmlns:a16="http://schemas.microsoft.com/office/drawing/2014/main" id="{EC41D765-CEBB-42EC-9214-EC278E53B8C3}"/>
              </a:ext>
            </a:extLst>
          </p:cNvPr>
          <p:cNvSpPr>
            <a:spLocks/>
          </p:cNvSpPr>
          <p:nvPr/>
        </p:nvSpPr>
        <p:spPr bwMode="auto">
          <a:xfrm>
            <a:off x="2798914" y="2809528"/>
            <a:ext cx="235474" cy="274712"/>
          </a:xfrm>
          <a:custGeom>
            <a:avLst/>
            <a:gdLst>
              <a:gd name="T0" fmla="*/ 0 w 278"/>
              <a:gd name="T1" fmla="*/ 0 h 324"/>
              <a:gd name="T2" fmla="*/ 0 w 278"/>
              <a:gd name="T3" fmla="*/ 324 h 324"/>
              <a:gd name="T4" fmla="*/ 278 w 278"/>
              <a:gd name="T5" fmla="*/ 165 h 324"/>
              <a:gd name="T6" fmla="*/ 0 w 278"/>
              <a:gd name="T7" fmla="*/ 0 h 324"/>
            </a:gdLst>
            <a:ahLst/>
            <a:cxnLst>
              <a:cxn ang="0">
                <a:pos x="T0" y="T1"/>
              </a:cxn>
              <a:cxn ang="0">
                <a:pos x="T2" y="T3"/>
              </a:cxn>
              <a:cxn ang="0">
                <a:pos x="T4" y="T5"/>
              </a:cxn>
              <a:cxn ang="0">
                <a:pos x="T6" y="T7"/>
              </a:cxn>
            </a:cxnLst>
            <a:rect l="0" t="0" r="r" b="b"/>
            <a:pathLst>
              <a:path w="278" h="324">
                <a:moveTo>
                  <a:pt x="0" y="0"/>
                </a:moveTo>
                <a:lnTo>
                  <a:pt x="0" y="324"/>
                </a:lnTo>
                <a:lnTo>
                  <a:pt x="278" y="165"/>
                </a:lnTo>
                <a:lnTo>
                  <a:pt x="0" y="0"/>
                </a:lnTo>
                <a:close/>
              </a:path>
            </a:pathLst>
          </a:custGeom>
          <a:solidFill>
            <a:srgbClr val="0000FF"/>
          </a:solidFill>
          <a:ln w="28575">
            <a:solidFill>
              <a:srgbClr val="000000"/>
            </a:solidFill>
            <a:round/>
            <a:headEnd/>
            <a:tailEnd/>
          </a:ln>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31" name="Freeform 6">
            <a:extLst>
              <a:ext uri="{FF2B5EF4-FFF2-40B4-BE49-F238E27FC236}">
                <a16:creationId xmlns:a16="http://schemas.microsoft.com/office/drawing/2014/main" id="{AA88F32D-A306-4405-AFB7-96726019943A}"/>
              </a:ext>
            </a:extLst>
          </p:cNvPr>
          <p:cNvSpPr>
            <a:spLocks/>
          </p:cNvSpPr>
          <p:nvPr/>
        </p:nvSpPr>
        <p:spPr bwMode="auto">
          <a:xfrm>
            <a:off x="2798914" y="3528477"/>
            <a:ext cx="235474" cy="274712"/>
          </a:xfrm>
          <a:custGeom>
            <a:avLst/>
            <a:gdLst>
              <a:gd name="T0" fmla="*/ 0 w 278"/>
              <a:gd name="T1" fmla="*/ 0 h 324"/>
              <a:gd name="T2" fmla="*/ 0 w 278"/>
              <a:gd name="T3" fmla="*/ 324 h 324"/>
              <a:gd name="T4" fmla="*/ 278 w 278"/>
              <a:gd name="T5" fmla="*/ 165 h 324"/>
              <a:gd name="T6" fmla="*/ 0 w 278"/>
              <a:gd name="T7" fmla="*/ 0 h 324"/>
            </a:gdLst>
            <a:ahLst/>
            <a:cxnLst>
              <a:cxn ang="0">
                <a:pos x="T0" y="T1"/>
              </a:cxn>
              <a:cxn ang="0">
                <a:pos x="T2" y="T3"/>
              </a:cxn>
              <a:cxn ang="0">
                <a:pos x="T4" y="T5"/>
              </a:cxn>
              <a:cxn ang="0">
                <a:pos x="T6" y="T7"/>
              </a:cxn>
            </a:cxnLst>
            <a:rect l="0" t="0" r="r" b="b"/>
            <a:pathLst>
              <a:path w="278" h="324">
                <a:moveTo>
                  <a:pt x="0" y="0"/>
                </a:moveTo>
                <a:lnTo>
                  <a:pt x="0" y="324"/>
                </a:lnTo>
                <a:lnTo>
                  <a:pt x="278" y="165"/>
                </a:lnTo>
                <a:lnTo>
                  <a:pt x="0" y="0"/>
                </a:lnTo>
                <a:close/>
              </a:path>
            </a:pathLst>
          </a:custGeom>
          <a:solidFill>
            <a:srgbClr val="FFC000"/>
          </a:solidFill>
          <a:ln w="31750" cap="sq">
            <a:solidFill>
              <a:srgbClr val="000000"/>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32" name="Freeform 6">
            <a:extLst>
              <a:ext uri="{FF2B5EF4-FFF2-40B4-BE49-F238E27FC236}">
                <a16:creationId xmlns:a16="http://schemas.microsoft.com/office/drawing/2014/main" id="{A929FC3E-9D4A-42BB-8058-0E32AD05B247}"/>
              </a:ext>
            </a:extLst>
          </p:cNvPr>
          <p:cNvSpPr>
            <a:spLocks/>
          </p:cNvSpPr>
          <p:nvPr/>
        </p:nvSpPr>
        <p:spPr bwMode="auto">
          <a:xfrm>
            <a:off x="2798914" y="4132290"/>
            <a:ext cx="235474" cy="274712"/>
          </a:xfrm>
          <a:custGeom>
            <a:avLst/>
            <a:gdLst>
              <a:gd name="T0" fmla="*/ 0 w 278"/>
              <a:gd name="T1" fmla="*/ 0 h 324"/>
              <a:gd name="T2" fmla="*/ 0 w 278"/>
              <a:gd name="T3" fmla="*/ 324 h 324"/>
              <a:gd name="T4" fmla="*/ 278 w 278"/>
              <a:gd name="T5" fmla="*/ 165 h 324"/>
              <a:gd name="T6" fmla="*/ 0 w 278"/>
              <a:gd name="T7" fmla="*/ 0 h 324"/>
            </a:gdLst>
            <a:ahLst/>
            <a:cxnLst>
              <a:cxn ang="0">
                <a:pos x="T0" y="T1"/>
              </a:cxn>
              <a:cxn ang="0">
                <a:pos x="T2" y="T3"/>
              </a:cxn>
              <a:cxn ang="0">
                <a:pos x="T4" y="T5"/>
              </a:cxn>
              <a:cxn ang="0">
                <a:pos x="T6" y="T7"/>
              </a:cxn>
            </a:cxnLst>
            <a:rect l="0" t="0" r="r" b="b"/>
            <a:pathLst>
              <a:path w="278" h="324">
                <a:moveTo>
                  <a:pt x="0" y="0"/>
                </a:moveTo>
                <a:lnTo>
                  <a:pt x="0" y="324"/>
                </a:lnTo>
                <a:lnTo>
                  <a:pt x="278" y="165"/>
                </a:lnTo>
                <a:lnTo>
                  <a:pt x="0" y="0"/>
                </a:lnTo>
                <a:close/>
              </a:path>
            </a:pathLst>
          </a:custGeom>
          <a:solidFill>
            <a:srgbClr val="C00000"/>
          </a:solidFill>
          <a:ln w="28575">
            <a:solidFill>
              <a:srgbClr val="000000"/>
            </a:solidFill>
            <a:round/>
            <a:headEnd/>
            <a:tailEnd/>
          </a:ln>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33" name="Rectangle 340">
            <a:extLst>
              <a:ext uri="{FF2B5EF4-FFF2-40B4-BE49-F238E27FC236}">
                <a16:creationId xmlns:a16="http://schemas.microsoft.com/office/drawing/2014/main" id="{6B5CDBD3-BC3A-4719-8505-1EBE676DD19B}"/>
              </a:ext>
            </a:extLst>
          </p:cNvPr>
          <p:cNvSpPr>
            <a:spLocks noChangeArrowheads="1"/>
          </p:cNvSpPr>
          <p:nvPr/>
        </p:nvSpPr>
        <p:spPr bwMode="auto">
          <a:xfrm>
            <a:off x="1152645" y="2881599"/>
            <a:ext cx="105798"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en-US" sz="1050" i="1" dirty="0">
                <a:solidFill>
                  <a:srgbClr val="000000"/>
                </a:solidFill>
                <a:latin typeface="Montserrat" panose="00000500000000000000" pitchFamily="2" charset="0"/>
                <a:cs typeface="Segoe UI" panose="020B0502040204020203" pitchFamily="34" charset="0"/>
              </a:rPr>
              <a:t>S</a:t>
            </a:r>
            <a:r>
              <a:rPr lang="en-US" altLang="en-US" sz="1050" i="1" baseline="-25000" dirty="0">
                <a:solidFill>
                  <a:srgbClr val="000000"/>
                </a:solidFill>
                <a:latin typeface="Montserrat" panose="00000500000000000000" pitchFamily="2" charset="0"/>
                <a:cs typeface="Segoe UI" panose="020B0502040204020203" pitchFamily="34" charset="0"/>
              </a:rPr>
              <a:t>1</a:t>
            </a:r>
            <a:endParaRPr lang="en-US" altLang="en-US" sz="1050" i="1" baseline="-25000" dirty="0">
              <a:latin typeface="Montserrat" panose="00000500000000000000" pitchFamily="2" charset="0"/>
              <a:cs typeface="Segoe UI" panose="020B0502040204020203" pitchFamily="34" charset="0"/>
            </a:endParaRPr>
          </a:p>
        </p:txBody>
      </p:sp>
      <p:sp>
        <p:nvSpPr>
          <p:cNvPr id="134" name="Rectangle 342">
            <a:extLst>
              <a:ext uri="{FF2B5EF4-FFF2-40B4-BE49-F238E27FC236}">
                <a16:creationId xmlns:a16="http://schemas.microsoft.com/office/drawing/2014/main" id="{D5353956-B542-4771-8D02-B8899D380D86}"/>
              </a:ext>
            </a:extLst>
          </p:cNvPr>
          <p:cNvSpPr>
            <a:spLocks noChangeArrowheads="1"/>
          </p:cNvSpPr>
          <p:nvPr/>
        </p:nvSpPr>
        <p:spPr bwMode="auto">
          <a:xfrm>
            <a:off x="1282240" y="2881599"/>
            <a:ext cx="105798"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en-US" sz="1050" i="1" dirty="0">
                <a:solidFill>
                  <a:srgbClr val="000000"/>
                </a:solidFill>
                <a:latin typeface="Montserrat" panose="00000500000000000000" pitchFamily="2" charset="0"/>
                <a:cs typeface="Segoe UI" panose="020B0502040204020203" pitchFamily="34" charset="0"/>
              </a:rPr>
              <a:t>S</a:t>
            </a:r>
            <a:r>
              <a:rPr lang="en-US" altLang="en-US" sz="1050" i="1" baseline="-25000" dirty="0">
                <a:solidFill>
                  <a:srgbClr val="000000"/>
                </a:solidFill>
                <a:latin typeface="Montserrat" panose="00000500000000000000" pitchFamily="2" charset="0"/>
                <a:cs typeface="Segoe UI" panose="020B0502040204020203" pitchFamily="34" charset="0"/>
              </a:rPr>
              <a:t>2</a:t>
            </a:r>
            <a:endParaRPr lang="en-US" altLang="en-US" sz="1050" i="1" baseline="-25000" dirty="0">
              <a:latin typeface="Montserrat" panose="00000500000000000000" pitchFamily="2" charset="0"/>
              <a:cs typeface="Segoe UI" panose="020B0502040204020203" pitchFamily="34" charset="0"/>
            </a:endParaRPr>
          </a:p>
        </p:txBody>
      </p:sp>
      <p:sp>
        <p:nvSpPr>
          <p:cNvPr id="135" name="Rectangle 344">
            <a:extLst>
              <a:ext uri="{FF2B5EF4-FFF2-40B4-BE49-F238E27FC236}">
                <a16:creationId xmlns:a16="http://schemas.microsoft.com/office/drawing/2014/main" id="{7234BA71-1CD9-4F2F-B76F-5C4707C62218}"/>
              </a:ext>
            </a:extLst>
          </p:cNvPr>
          <p:cNvSpPr>
            <a:spLocks noChangeArrowheads="1"/>
          </p:cNvSpPr>
          <p:nvPr/>
        </p:nvSpPr>
        <p:spPr bwMode="auto">
          <a:xfrm>
            <a:off x="1405059" y="2881599"/>
            <a:ext cx="105798"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en-US" sz="1050" i="1" dirty="0">
                <a:solidFill>
                  <a:srgbClr val="000000"/>
                </a:solidFill>
                <a:latin typeface="Montserrat" panose="00000500000000000000" pitchFamily="2" charset="0"/>
                <a:cs typeface="Segoe UI" panose="020B0502040204020203" pitchFamily="34" charset="0"/>
              </a:rPr>
              <a:t>S</a:t>
            </a:r>
            <a:r>
              <a:rPr lang="en-US" altLang="en-US" sz="1050" i="1" baseline="-25000" dirty="0">
                <a:solidFill>
                  <a:srgbClr val="000000"/>
                </a:solidFill>
                <a:latin typeface="Montserrat" panose="00000500000000000000" pitchFamily="2" charset="0"/>
                <a:cs typeface="Segoe UI" panose="020B0502040204020203" pitchFamily="34" charset="0"/>
              </a:rPr>
              <a:t>3</a:t>
            </a:r>
            <a:endParaRPr lang="en-US" altLang="en-US" sz="1050" i="1" baseline="-25000" dirty="0">
              <a:latin typeface="Montserrat" panose="00000500000000000000" pitchFamily="2" charset="0"/>
              <a:cs typeface="Segoe UI" panose="020B0502040204020203" pitchFamily="34" charset="0"/>
            </a:endParaRPr>
          </a:p>
        </p:txBody>
      </p:sp>
      <p:sp>
        <p:nvSpPr>
          <p:cNvPr id="136" name="Rectangle 346">
            <a:extLst>
              <a:ext uri="{FF2B5EF4-FFF2-40B4-BE49-F238E27FC236}">
                <a16:creationId xmlns:a16="http://schemas.microsoft.com/office/drawing/2014/main" id="{5A5206E1-FF59-4C07-B505-5CD44CB069E6}"/>
              </a:ext>
            </a:extLst>
          </p:cNvPr>
          <p:cNvSpPr>
            <a:spLocks noChangeArrowheads="1"/>
          </p:cNvSpPr>
          <p:nvPr/>
        </p:nvSpPr>
        <p:spPr bwMode="auto">
          <a:xfrm>
            <a:off x="1626133" y="2881599"/>
            <a:ext cx="118622"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en-US" sz="1050" i="1" dirty="0">
                <a:solidFill>
                  <a:srgbClr val="000000"/>
                </a:solidFill>
                <a:latin typeface="Montserrat" panose="00000500000000000000" pitchFamily="2" charset="0"/>
                <a:cs typeface="Segoe UI" panose="020B0502040204020203" pitchFamily="34" charset="0"/>
              </a:rPr>
              <a:t>S</a:t>
            </a:r>
            <a:r>
              <a:rPr lang="en-US" altLang="en-US" sz="1050" i="1" baseline="-25000" dirty="0">
                <a:solidFill>
                  <a:srgbClr val="000000"/>
                </a:solidFill>
                <a:latin typeface="Montserrat" panose="00000500000000000000" pitchFamily="2" charset="0"/>
                <a:cs typeface="Segoe UI" panose="020B0502040204020203" pitchFamily="34" charset="0"/>
              </a:rPr>
              <a:t>N</a:t>
            </a:r>
            <a:endParaRPr lang="en-US" altLang="en-US" sz="1050" i="1" baseline="-25000" dirty="0">
              <a:latin typeface="Montserrat" panose="00000500000000000000" pitchFamily="2" charset="0"/>
              <a:cs typeface="Segoe UI" panose="020B0502040204020203" pitchFamily="34" charset="0"/>
            </a:endParaRPr>
          </a:p>
        </p:txBody>
      </p:sp>
      <p:cxnSp>
        <p:nvCxnSpPr>
          <p:cNvPr id="137" name="Straight Connector 136">
            <a:extLst>
              <a:ext uri="{FF2B5EF4-FFF2-40B4-BE49-F238E27FC236}">
                <a16:creationId xmlns:a16="http://schemas.microsoft.com/office/drawing/2014/main" id="{608FB20C-4878-4CE8-AD9A-F955460C6392}"/>
              </a:ext>
            </a:extLst>
          </p:cNvPr>
          <p:cNvCxnSpPr/>
          <p:nvPr/>
        </p:nvCxnSpPr>
        <p:spPr>
          <a:xfrm>
            <a:off x="3046693" y="2357588"/>
            <a:ext cx="254765" cy="0"/>
          </a:xfrm>
          <a:prstGeom prst="lin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138" name="Straight Connector 137">
            <a:extLst>
              <a:ext uri="{FF2B5EF4-FFF2-40B4-BE49-F238E27FC236}">
                <a16:creationId xmlns:a16="http://schemas.microsoft.com/office/drawing/2014/main" id="{9E0E8587-9158-448F-AE50-03D414DE82B6}"/>
              </a:ext>
            </a:extLst>
          </p:cNvPr>
          <p:cNvCxnSpPr>
            <a:cxnSpLocks/>
          </p:cNvCxnSpPr>
          <p:nvPr/>
        </p:nvCxnSpPr>
        <p:spPr>
          <a:xfrm flipV="1">
            <a:off x="3301457" y="2152189"/>
            <a:ext cx="0" cy="201128"/>
          </a:xfrm>
          <a:prstGeom prst="lin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139" name="Straight Connector 138">
            <a:extLst>
              <a:ext uri="{FF2B5EF4-FFF2-40B4-BE49-F238E27FC236}">
                <a16:creationId xmlns:a16="http://schemas.microsoft.com/office/drawing/2014/main" id="{627DEE5F-93DF-4F8D-BF05-DB28BD095F0E}"/>
              </a:ext>
            </a:extLst>
          </p:cNvPr>
          <p:cNvCxnSpPr>
            <a:cxnSpLocks/>
          </p:cNvCxnSpPr>
          <p:nvPr/>
        </p:nvCxnSpPr>
        <p:spPr>
          <a:xfrm>
            <a:off x="3034388" y="2949429"/>
            <a:ext cx="270358" cy="1433"/>
          </a:xfrm>
          <a:prstGeom prst="lin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140" name="Straight Connector 139">
            <a:extLst>
              <a:ext uri="{FF2B5EF4-FFF2-40B4-BE49-F238E27FC236}">
                <a16:creationId xmlns:a16="http://schemas.microsoft.com/office/drawing/2014/main" id="{020E95EF-3FAB-426B-A283-02A19F324636}"/>
              </a:ext>
            </a:extLst>
          </p:cNvPr>
          <p:cNvCxnSpPr>
            <a:cxnSpLocks/>
          </p:cNvCxnSpPr>
          <p:nvPr/>
        </p:nvCxnSpPr>
        <p:spPr>
          <a:xfrm flipV="1">
            <a:off x="3304745" y="2745463"/>
            <a:ext cx="0" cy="201128"/>
          </a:xfrm>
          <a:prstGeom prst="lin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141" name="Straight Connector 140">
            <a:extLst>
              <a:ext uri="{FF2B5EF4-FFF2-40B4-BE49-F238E27FC236}">
                <a16:creationId xmlns:a16="http://schemas.microsoft.com/office/drawing/2014/main" id="{99C34062-CFF4-48B8-88F3-078278217BED}"/>
              </a:ext>
            </a:extLst>
          </p:cNvPr>
          <p:cNvCxnSpPr>
            <a:cxnSpLocks/>
          </p:cNvCxnSpPr>
          <p:nvPr/>
        </p:nvCxnSpPr>
        <p:spPr>
          <a:xfrm>
            <a:off x="3034388" y="3666341"/>
            <a:ext cx="270219" cy="2469"/>
          </a:xfrm>
          <a:prstGeom prst="lin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142" name="Straight Connector 141">
            <a:extLst>
              <a:ext uri="{FF2B5EF4-FFF2-40B4-BE49-F238E27FC236}">
                <a16:creationId xmlns:a16="http://schemas.microsoft.com/office/drawing/2014/main" id="{5B83B873-0F20-4368-B3FD-4956D473ADAE}"/>
              </a:ext>
            </a:extLst>
          </p:cNvPr>
          <p:cNvCxnSpPr>
            <a:cxnSpLocks/>
          </p:cNvCxnSpPr>
          <p:nvPr/>
        </p:nvCxnSpPr>
        <p:spPr>
          <a:xfrm flipV="1">
            <a:off x="3304607" y="3463413"/>
            <a:ext cx="0" cy="201128"/>
          </a:xfrm>
          <a:prstGeom prst="lin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143" name="Straight Connector 142">
            <a:extLst>
              <a:ext uri="{FF2B5EF4-FFF2-40B4-BE49-F238E27FC236}">
                <a16:creationId xmlns:a16="http://schemas.microsoft.com/office/drawing/2014/main" id="{1CDF9CAD-184D-4631-B05D-A5DB47A82844}"/>
              </a:ext>
            </a:extLst>
          </p:cNvPr>
          <p:cNvCxnSpPr>
            <a:cxnSpLocks/>
          </p:cNvCxnSpPr>
          <p:nvPr/>
        </p:nvCxnSpPr>
        <p:spPr>
          <a:xfrm flipV="1">
            <a:off x="3034388" y="4269287"/>
            <a:ext cx="273512" cy="2903"/>
          </a:xfrm>
          <a:prstGeom prst="lin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cxnSp>
      <p:cxnSp>
        <p:nvCxnSpPr>
          <p:cNvPr id="144" name="Straight Connector 143">
            <a:extLst>
              <a:ext uri="{FF2B5EF4-FFF2-40B4-BE49-F238E27FC236}">
                <a16:creationId xmlns:a16="http://schemas.microsoft.com/office/drawing/2014/main" id="{F0A77D68-AFBF-4FCB-ACC2-0CB5762BC548}"/>
              </a:ext>
            </a:extLst>
          </p:cNvPr>
          <p:cNvCxnSpPr>
            <a:cxnSpLocks/>
          </p:cNvCxnSpPr>
          <p:nvPr/>
        </p:nvCxnSpPr>
        <p:spPr>
          <a:xfrm flipV="1">
            <a:off x="3307901" y="4063890"/>
            <a:ext cx="0" cy="201128"/>
          </a:xfrm>
          <a:prstGeom prst="lin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cxnSp>
      <p:sp>
        <p:nvSpPr>
          <p:cNvPr id="145" name="Isosceles Triangle 144">
            <a:extLst>
              <a:ext uri="{FF2B5EF4-FFF2-40B4-BE49-F238E27FC236}">
                <a16:creationId xmlns:a16="http://schemas.microsoft.com/office/drawing/2014/main" id="{1A4AECD0-043D-4B51-923E-D093151B0811}"/>
              </a:ext>
            </a:extLst>
          </p:cNvPr>
          <p:cNvSpPr/>
          <p:nvPr/>
        </p:nvSpPr>
        <p:spPr>
          <a:xfrm rot="10800000">
            <a:off x="3238178" y="2014835"/>
            <a:ext cx="126558" cy="141050"/>
          </a:xfrm>
          <a:prstGeom prst="triangl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pPr algn="ctr"/>
            <a:endParaRPr lang="en-US" sz="1050">
              <a:latin typeface="Montserrat" panose="00000500000000000000" pitchFamily="2" charset="0"/>
              <a:cs typeface="Segoe UI" panose="020B0502040204020203" pitchFamily="34" charset="0"/>
            </a:endParaRPr>
          </a:p>
        </p:txBody>
      </p:sp>
      <p:sp>
        <p:nvSpPr>
          <p:cNvPr id="146" name="Isosceles Triangle 145">
            <a:extLst>
              <a:ext uri="{FF2B5EF4-FFF2-40B4-BE49-F238E27FC236}">
                <a16:creationId xmlns:a16="http://schemas.microsoft.com/office/drawing/2014/main" id="{757FDF6B-8D96-470B-809F-A0D3FEF58927}"/>
              </a:ext>
            </a:extLst>
          </p:cNvPr>
          <p:cNvSpPr/>
          <p:nvPr/>
        </p:nvSpPr>
        <p:spPr>
          <a:xfrm rot="10800000">
            <a:off x="3241466" y="2608108"/>
            <a:ext cx="126558" cy="141050"/>
          </a:xfrm>
          <a:prstGeom prst="triangl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pPr algn="ctr"/>
            <a:endParaRPr lang="en-US" sz="1050">
              <a:latin typeface="Montserrat" panose="00000500000000000000" pitchFamily="2" charset="0"/>
              <a:cs typeface="Segoe UI" panose="020B0502040204020203" pitchFamily="34" charset="0"/>
            </a:endParaRPr>
          </a:p>
        </p:txBody>
      </p:sp>
      <p:sp>
        <p:nvSpPr>
          <p:cNvPr id="147" name="Isosceles Triangle 146">
            <a:extLst>
              <a:ext uri="{FF2B5EF4-FFF2-40B4-BE49-F238E27FC236}">
                <a16:creationId xmlns:a16="http://schemas.microsoft.com/office/drawing/2014/main" id="{9F5C6F4E-F11A-4B5E-87DA-64327B7A0D99}"/>
              </a:ext>
            </a:extLst>
          </p:cNvPr>
          <p:cNvSpPr/>
          <p:nvPr/>
        </p:nvSpPr>
        <p:spPr>
          <a:xfrm rot="10800000">
            <a:off x="3244621" y="3926535"/>
            <a:ext cx="126558" cy="141050"/>
          </a:xfrm>
          <a:prstGeom prst="triangl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pPr algn="ctr"/>
            <a:endParaRPr lang="en-US" sz="1050">
              <a:latin typeface="Montserrat" panose="00000500000000000000" pitchFamily="2" charset="0"/>
              <a:cs typeface="Segoe UI" panose="020B0502040204020203" pitchFamily="34" charset="0"/>
            </a:endParaRPr>
          </a:p>
        </p:txBody>
      </p:sp>
      <p:sp>
        <p:nvSpPr>
          <p:cNvPr id="148" name="Isosceles Triangle 147">
            <a:extLst>
              <a:ext uri="{FF2B5EF4-FFF2-40B4-BE49-F238E27FC236}">
                <a16:creationId xmlns:a16="http://schemas.microsoft.com/office/drawing/2014/main" id="{BEA39AFB-CA4B-45D0-9545-2D08B64FE73B}"/>
              </a:ext>
            </a:extLst>
          </p:cNvPr>
          <p:cNvSpPr/>
          <p:nvPr/>
        </p:nvSpPr>
        <p:spPr>
          <a:xfrm rot="10800000">
            <a:off x="3241328" y="3326058"/>
            <a:ext cx="126558" cy="141050"/>
          </a:xfrm>
          <a:prstGeom prst="triangle">
            <a:avLst/>
          </a:prstGeom>
          <a:noFill/>
          <a:ln w="31750" cap="sq">
            <a:solidFill>
              <a:srgbClr val="0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rtlCol="0" anchor="ctr"/>
          <a:lstStyle/>
          <a:p>
            <a:pPr algn="ctr"/>
            <a:endParaRPr lang="en-US" sz="1050">
              <a:latin typeface="Montserrat" panose="00000500000000000000" pitchFamily="2" charset="0"/>
              <a:cs typeface="Segoe UI" panose="020B0502040204020203" pitchFamily="34" charset="0"/>
            </a:endParaRPr>
          </a:p>
        </p:txBody>
      </p:sp>
      <p:cxnSp>
        <p:nvCxnSpPr>
          <p:cNvPr id="149" name="Straight Connector 148">
            <a:extLst>
              <a:ext uri="{FF2B5EF4-FFF2-40B4-BE49-F238E27FC236}">
                <a16:creationId xmlns:a16="http://schemas.microsoft.com/office/drawing/2014/main" id="{3F145A27-2A29-4A5C-950C-311221A3CB14}"/>
              </a:ext>
            </a:extLst>
          </p:cNvPr>
          <p:cNvCxnSpPr>
            <a:cxnSpLocks/>
          </p:cNvCxnSpPr>
          <p:nvPr/>
        </p:nvCxnSpPr>
        <p:spPr>
          <a:xfrm>
            <a:off x="3979822" y="1914286"/>
            <a:ext cx="16184" cy="2553808"/>
          </a:xfrm>
          <a:prstGeom prst="line">
            <a:avLst/>
          </a:prstGeom>
          <a:ln w="3810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D6EA5902-EA44-42DD-AD66-D54DF1A34802}"/>
              </a:ext>
            </a:extLst>
          </p:cNvPr>
          <p:cNvCxnSpPr>
            <a:cxnSpLocks/>
          </p:cNvCxnSpPr>
          <p:nvPr/>
        </p:nvCxnSpPr>
        <p:spPr>
          <a:xfrm>
            <a:off x="3689909" y="1912473"/>
            <a:ext cx="16184" cy="2553808"/>
          </a:xfrm>
          <a:prstGeom prst="line">
            <a:avLst/>
          </a:prstGeom>
          <a:ln w="3810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
        <p:nvSpPr>
          <p:cNvPr id="151" name="Line 175">
            <a:extLst>
              <a:ext uri="{FF2B5EF4-FFF2-40B4-BE49-F238E27FC236}">
                <a16:creationId xmlns:a16="http://schemas.microsoft.com/office/drawing/2014/main" id="{36A61EA5-2C95-4A27-A1AC-21EE12117490}"/>
              </a:ext>
            </a:extLst>
          </p:cNvPr>
          <p:cNvSpPr>
            <a:spLocks noChangeShapeType="1"/>
          </p:cNvSpPr>
          <p:nvPr/>
        </p:nvSpPr>
        <p:spPr bwMode="auto">
          <a:xfrm>
            <a:off x="3688305" y="2355914"/>
            <a:ext cx="390480" cy="0"/>
          </a:xfrm>
          <a:prstGeom prst="line">
            <a:avLst/>
          </a:prstGeom>
          <a:noFill/>
          <a:ln w="15875" cap="rnd">
            <a:solidFill>
              <a:srgbClr val="77AC3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52" name="Line 592">
            <a:extLst>
              <a:ext uri="{FF2B5EF4-FFF2-40B4-BE49-F238E27FC236}">
                <a16:creationId xmlns:a16="http://schemas.microsoft.com/office/drawing/2014/main" id="{5179BF56-93E7-4A37-8325-E52BA61DEABF}"/>
              </a:ext>
            </a:extLst>
          </p:cNvPr>
          <p:cNvSpPr>
            <a:spLocks noChangeShapeType="1"/>
          </p:cNvSpPr>
          <p:nvPr/>
        </p:nvSpPr>
        <p:spPr bwMode="auto">
          <a:xfrm flipH="1">
            <a:off x="3559556" y="3676320"/>
            <a:ext cx="267661" cy="0"/>
          </a:xfrm>
          <a:prstGeom prst="line">
            <a:avLst/>
          </a:prstGeom>
          <a:noFill/>
          <a:ln w="15875" cap="rnd">
            <a:solidFill>
              <a:srgbClr val="FFC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53" name="Line 593">
            <a:extLst>
              <a:ext uri="{FF2B5EF4-FFF2-40B4-BE49-F238E27FC236}">
                <a16:creationId xmlns:a16="http://schemas.microsoft.com/office/drawing/2014/main" id="{26E04DCB-8E4E-464A-826D-C9E61E0EAF4A}"/>
              </a:ext>
            </a:extLst>
          </p:cNvPr>
          <p:cNvSpPr>
            <a:spLocks noChangeShapeType="1"/>
          </p:cNvSpPr>
          <p:nvPr/>
        </p:nvSpPr>
        <p:spPr bwMode="auto">
          <a:xfrm flipH="1" flipV="1">
            <a:off x="3902442" y="3671193"/>
            <a:ext cx="172531" cy="3077"/>
          </a:xfrm>
          <a:prstGeom prst="line">
            <a:avLst/>
          </a:prstGeom>
          <a:noFill/>
          <a:ln w="15875" cap="rnd">
            <a:solidFill>
              <a:srgbClr val="FFC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54" name="Line 620">
            <a:extLst>
              <a:ext uri="{FF2B5EF4-FFF2-40B4-BE49-F238E27FC236}">
                <a16:creationId xmlns:a16="http://schemas.microsoft.com/office/drawing/2014/main" id="{5C0477D4-D956-415E-B31F-4EBE5B64BA7E}"/>
              </a:ext>
            </a:extLst>
          </p:cNvPr>
          <p:cNvSpPr>
            <a:spLocks noChangeShapeType="1"/>
          </p:cNvSpPr>
          <p:nvPr/>
        </p:nvSpPr>
        <p:spPr bwMode="auto">
          <a:xfrm flipH="1" flipV="1">
            <a:off x="3559556" y="4247515"/>
            <a:ext cx="612055" cy="1625"/>
          </a:xfrm>
          <a:prstGeom prst="line">
            <a:avLst/>
          </a:prstGeom>
          <a:noFill/>
          <a:ln w="15875" cap="rnd">
            <a:solidFill>
              <a:srgbClr val="C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55" name="Line 621">
            <a:extLst>
              <a:ext uri="{FF2B5EF4-FFF2-40B4-BE49-F238E27FC236}">
                <a16:creationId xmlns:a16="http://schemas.microsoft.com/office/drawing/2014/main" id="{3193A104-0184-4232-8BAE-469569DE4114}"/>
              </a:ext>
            </a:extLst>
          </p:cNvPr>
          <p:cNvSpPr>
            <a:spLocks noChangeShapeType="1"/>
          </p:cNvSpPr>
          <p:nvPr/>
        </p:nvSpPr>
        <p:spPr bwMode="auto">
          <a:xfrm flipH="1">
            <a:off x="4259889" y="4250475"/>
            <a:ext cx="79102" cy="0"/>
          </a:xfrm>
          <a:prstGeom prst="line">
            <a:avLst/>
          </a:prstGeom>
          <a:noFill/>
          <a:ln w="15875" cap="rnd">
            <a:solidFill>
              <a:srgbClr val="C0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56" name="Rectangle 732">
            <a:extLst>
              <a:ext uri="{FF2B5EF4-FFF2-40B4-BE49-F238E27FC236}">
                <a16:creationId xmlns:a16="http://schemas.microsoft.com/office/drawing/2014/main" id="{880708BA-EF93-4ABD-9B95-CA12ED0C6734}"/>
              </a:ext>
            </a:extLst>
          </p:cNvPr>
          <p:cNvSpPr>
            <a:spLocks noChangeArrowheads="1"/>
          </p:cNvSpPr>
          <p:nvPr/>
        </p:nvSpPr>
        <p:spPr bwMode="auto">
          <a:xfrm>
            <a:off x="3551343" y="2012232"/>
            <a:ext cx="109004"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en-US" sz="1050" b="1" dirty="0">
                <a:solidFill>
                  <a:srgbClr val="000000"/>
                </a:solidFill>
                <a:latin typeface="Montserrat" panose="00000500000000000000" pitchFamily="2" charset="0"/>
                <a:cs typeface="Segoe UI" panose="020B0502040204020203" pitchFamily="34" charset="0"/>
              </a:rPr>
              <a:t>S</a:t>
            </a:r>
            <a:r>
              <a:rPr lang="en-US" altLang="en-US" sz="1050" b="1" baseline="-25000" dirty="0">
                <a:solidFill>
                  <a:srgbClr val="000000"/>
                </a:solidFill>
                <a:latin typeface="Montserrat" panose="00000500000000000000" pitchFamily="2" charset="0"/>
                <a:cs typeface="Segoe UI" panose="020B0502040204020203" pitchFamily="34" charset="0"/>
              </a:rPr>
              <a:t>1</a:t>
            </a:r>
            <a:endParaRPr lang="en-US" altLang="en-US" sz="1050" baseline="-25000" dirty="0">
              <a:latin typeface="Montserrat" panose="00000500000000000000" pitchFamily="2" charset="0"/>
              <a:cs typeface="Segoe UI" panose="020B0502040204020203" pitchFamily="34" charset="0"/>
            </a:endParaRPr>
          </a:p>
        </p:txBody>
      </p:sp>
      <p:sp>
        <p:nvSpPr>
          <p:cNvPr id="157" name="Rectangle 736">
            <a:extLst>
              <a:ext uri="{FF2B5EF4-FFF2-40B4-BE49-F238E27FC236}">
                <a16:creationId xmlns:a16="http://schemas.microsoft.com/office/drawing/2014/main" id="{0E75ED11-FF77-4AF4-B908-78B875E3D248}"/>
              </a:ext>
            </a:extLst>
          </p:cNvPr>
          <p:cNvSpPr>
            <a:spLocks noChangeArrowheads="1"/>
          </p:cNvSpPr>
          <p:nvPr/>
        </p:nvSpPr>
        <p:spPr bwMode="auto">
          <a:xfrm>
            <a:off x="3845689" y="3372245"/>
            <a:ext cx="109004"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en-US" sz="1050" b="1" dirty="0">
                <a:solidFill>
                  <a:srgbClr val="000000"/>
                </a:solidFill>
                <a:latin typeface="Montserrat" panose="00000500000000000000" pitchFamily="2" charset="0"/>
                <a:cs typeface="Segoe UI" panose="020B0502040204020203" pitchFamily="34" charset="0"/>
              </a:rPr>
              <a:t>S</a:t>
            </a:r>
            <a:r>
              <a:rPr lang="en-US" altLang="en-US" sz="1050" b="1" baseline="-25000" dirty="0">
                <a:solidFill>
                  <a:srgbClr val="000000"/>
                </a:solidFill>
                <a:latin typeface="Montserrat" panose="00000500000000000000" pitchFamily="2" charset="0"/>
                <a:cs typeface="Segoe UI" panose="020B0502040204020203" pitchFamily="34" charset="0"/>
              </a:rPr>
              <a:t>3</a:t>
            </a:r>
            <a:endParaRPr lang="en-US" altLang="en-US" sz="1050" baseline="-25000" dirty="0">
              <a:latin typeface="Montserrat" panose="00000500000000000000" pitchFamily="2" charset="0"/>
              <a:cs typeface="Segoe UI" panose="020B0502040204020203" pitchFamily="34" charset="0"/>
            </a:endParaRPr>
          </a:p>
        </p:txBody>
      </p:sp>
      <p:sp>
        <p:nvSpPr>
          <p:cNvPr id="158" name="Rectangle 738">
            <a:extLst>
              <a:ext uri="{FF2B5EF4-FFF2-40B4-BE49-F238E27FC236}">
                <a16:creationId xmlns:a16="http://schemas.microsoft.com/office/drawing/2014/main" id="{BE98120D-79BD-46FD-8043-6691F560D952}"/>
              </a:ext>
            </a:extLst>
          </p:cNvPr>
          <p:cNvSpPr>
            <a:spLocks noChangeArrowheads="1"/>
          </p:cNvSpPr>
          <p:nvPr/>
        </p:nvSpPr>
        <p:spPr bwMode="auto">
          <a:xfrm>
            <a:off x="4118351" y="3924488"/>
            <a:ext cx="123432"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en-US" sz="1050" b="1" dirty="0">
                <a:solidFill>
                  <a:srgbClr val="000000"/>
                </a:solidFill>
                <a:latin typeface="Montserrat" panose="00000500000000000000" pitchFamily="2" charset="0"/>
                <a:cs typeface="Segoe UI" panose="020B0502040204020203" pitchFamily="34" charset="0"/>
              </a:rPr>
              <a:t>S</a:t>
            </a:r>
            <a:r>
              <a:rPr lang="en-US" altLang="en-US" sz="1050" b="1" baseline="-25000" dirty="0">
                <a:solidFill>
                  <a:srgbClr val="000000"/>
                </a:solidFill>
                <a:latin typeface="Montserrat" panose="00000500000000000000" pitchFamily="2" charset="0"/>
                <a:cs typeface="Segoe UI" panose="020B0502040204020203" pitchFamily="34" charset="0"/>
              </a:rPr>
              <a:t>N</a:t>
            </a:r>
            <a:endParaRPr lang="en-US" altLang="en-US" sz="1050" baseline="-25000" dirty="0">
              <a:latin typeface="Montserrat" panose="00000500000000000000" pitchFamily="2" charset="0"/>
              <a:cs typeface="Segoe UI" panose="020B0502040204020203" pitchFamily="34" charset="0"/>
            </a:endParaRPr>
          </a:p>
        </p:txBody>
      </p:sp>
      <p:sp>
        <p:nvSpPr>
          <p:cNvPr id="159" name="Line 574">
            <a:extLst>
              <a:ext uri="{FF2B5EF4-FFF2-40B4-BE49-F238E27FC236}">
                <a16:creationId xmlns:a16="http://schemas.microsoft.com/office/drawing/2014/main" id="{43583D0A-4080-4130-B3EC-1AAAA0304DE6}"/>
              </a:ext>
            </a:extLst>
          </p:cNvPr>
          <p:cNvSpPr>
            <a:spLocks noChangeShapeType="1"/>
          </p:cNvSpPr>
          <p:nvPr/>
        </p:nvSpPr>
        <p:spPr bwMode="auto">
          <a:xfrm>
            <a:off x="3559557" y="2923242"/>
            <a:ext cx="136372" cy="0"/>
          </a:xfrm>
          <a:prstGeom prst="line">
            <a:avLst/>
          </a:prstGeom>
          <a:noFill/>
          <a:ln w="15875" cap="rnd">
            <a:solidFill>
              <a:srgbClr val="0000FF"/>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60" name="Line 574">
            <a:extLst>
              <a:ext uri="{FF2B5EF4-FFF2-40B4-BE49-F238E27FC236}">
                <a16:creationId xmlns:a16="http://schemas.microsoft.com/office/drawing/2014/main" id="{D609DF3C-84DD-4887-994E-5BE0D0C15579}"/>
              </a:ext>
            </a:extLst>
          </p:cNvPr>
          <p:cNvSpPr>
            <a:spLocks noChangeShapeType="1"/>
          </p:cNvSpPr>
          <p:nvPr/>
        </p:nvSpPr>
        <p:spPr bwMode="auto">
          <a:xfrm>
            <a:off x="3827217" y="2912351"/>
            <a:ext cx="251567" cy="0"/>
          </a:xfrm>
          <a:prstGeom prst="line">
            <a:avLst/>
          </a:prstGeom>
          <a:noFill/>
          <a:ln w="15875" cap="rnd">
            <a:solidFill>
              <a:srgbClr val="0000FF"/>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61" name="Rectangle 732">
            <a:extLst>
              <a:ext uri="{FF2B5EF4-FFF2-40B4-BE49-F238E27FC236}">
                <a16:creationId xmlns:a16="http://schemas.microsoft.com/office/drawing/2014/main" id="{326F179E-E535-4BC4-908A-09CE680345E5}"/>
              </a:ext>
            </a:extLst>
          </p:cNvPr>
          <p:cNvSpPr>
            <a:spLocks noChangeArrowheads="1"/>
          </p:cNvSpPr>
          <p:nvPr/>
        </p:nvSpPr>
        <p:spPr bwMode="auto">
          <a:xfrm>
            <a:off x="3685859" y="2611945"/>
            <a:ext cx="109004"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en-US" sz="1050" b="1" dirty="0">
                <a:solidFill>
                  <a:srgbClr val="000000"/>
                </a:solidFill>
                <a:latin typeface="Montserrat" panose="00000500000000000000" pitchFamily="2" charset="0"/>
                <a:cs typeface="Segoe UI" panose="020B0502040204020203" pitchFamily="34" charset="0"/>
              </a:rPr>
              <a:t>S</a:t>
            </a:r>
            <a:r>
              <a:rPr lang="en-US" altLang="en-US" sz="1050" b="1" baseline="-25000" dirty="0">
                <a:solidFill>
                  <a:srgbClr val="000000"/>
                </a:solidFill>
                <a:latin typeface="Montserrat" panose="00000500000000000000" pitchFamily="2" charset="0"/>
                <a:cs typeface="Segoe UI" panose="020B0502040204020203" pitchFamily="34" charset="0"/>
              </a:rPr>
              <a:t>2</a:t>
            </a:r>
            <a:endParaRPr lang="en-US" altLang="en-US" sz="1050" baseline="-25000" dirty="0">
              <a:latin typeface="Montserrat" panose="00000500000000000000" pitchFamily="2" charset="0"/>
              <a:cs typeface="Segoe UI" panose="020B0502040204020203" pitchFamily="34" charset="0"/>
            </a:endParaRPr>
          </a:p>
        </p:txBody>
      </p:sp>
      <p:grpSp>
        <p:nvGrpSpPr>
          <p:cNvPr id="162" name="Group 161">
            <a:extLst>
              <a:ext uri="{FF2B5EF4-FFF2-40B4-BE49-F238E27FC236}">
                <a16:creationId xmlns:a16="http://schemas.microsoft.com/office/drawing/2014/main" id="{F7442049-EAA7-436B-8D90-039ED13B8CA4}"/>
              </a:ext>
            </a:extLst>
          </p:cNvPr>
          <p:cNvGrpSpPr/>
          <p:nvPr/>
        </p:nvGrpSpPr>
        <p:grpSpPr>
          <a:xfrm>
            <a:off x="3560590" y="2239659"/>
            <a:ext cx="121972" cy="236558"/>
            <a:chOff x="9305514" y="3664424"/>
            <a:chExt cx="228600" cy="393701"/>
          </a:xfrm>
        </p:grpSpPr>
        <p:sp>
          <p:nvSpPr>
            <p:cNvPr id="163" name="Freeform 159">
              <a:extLst>
                <a:ext uri="{FF2B5EF4-FFF2-40B4-BE49-F238E27FC236}">
                  <a16:creationId xmlns:a16="http://schemas.microsoft.com/office/drawing/2014/main" id="{A33032B5-4C15-4272-AFFA-1B8B6080C97B}"/>
                </a:ext>
              </a:extLst>
            </p:cNvPr>
            <p:cNvSpPr>
              <a:spLocks/>
            </p:cNvSpPr>
            <p:nvPr/>
          </p:nvSpPr>
          <p:spPr bwMode="auto">
            <a:xfrm>
              <a:off x="9305514" y="3664424"/>
              <a:ext cx="14288" cy="198438"/>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7"/>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64" name="Freeform 160">
              <a:extLst>
                <a:ext uri="{FF2B5EF4-FFF2-40B4-BE49-F238E27FC236}">
                  <a16:creationId xmlns:a16="http://schemas.microsoft.com/office/drawing/2014/main" id="{976585B8-8BED-48D3-98E9-074589C612B1}"/>
                </a:ext>
              </a:extLst>
            </p:cNvPr>
            <p:cNvSpPr>
              <a:spLocks/>
            </p:cNvSpPr>
            <p:nvPr/>
          </p:nvSpPr>
          <p:spPr bwMode="auto">
            <a:xfrm>
              <a:off x="9319801" y="3859687"/>
              <a:ext cx="14288" cy="198438"/>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65" name="Freeform 161">
              <a:extLst>
                <a:ext uri="{FF2B5EF4-FFF2-40B4-BE49-F238E27FC236}">
                  <a16:creationId xmlns:a16="http://schemas.microsoft.com/office/drawing/2014/main" id="{92231843-666C-405F-8CF1-CA8F5919BE0B}"/>
                </a:ext>
              </a:extLst>
            </p:cNvPr>
            <p:cNvSpPr>
              <a:spLocks/>
            </p:cNvSpPr>
            <p:nvPr/>
          </p:nvSpPr>
          <p:spPr bwMode="auto">
            <a:xfrm>
              <a:off x="9334089" y="3664424"/>
              <a:ext cx="14288" cy="198438"/>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7"/>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66" name="Freeform 162">
              <a:extLst>
                <a:ext uri="{FF2B5EF4-FFF2-40B4-BE49-F238E27FC236}">
                  <a16:creationId xmlns:a16="http://schemas.microsoft.com/office/drawing/2014/main" id="{287001C4-F915-4DB6-8C16-218528F3AECA}"/>
                </a:ext>
              </a:extLst>
            </p:cNvPr>
            <p:cNvSpPr>
              <a:spLocks/>
            </p:cNvSpPr>
            <p:nvPr/>
          </p:nvSpPr>
          <p:spPr bwMode="auto">
            <a:xfrm>
              <a:off x="9348376" y="3859687"/>
              <a:ext cx="14288" cy="198438"/>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67" name="Freeform 163">
              <a:extLst>
                <a:ext uri="{FF2B5EF4-FFF2-40B4-BE49-F238E27FC236}">
                  <a16:creationId xmlns:a16="http://schemas.microsoft.com/office/drawing/2014/main" id="{580BF22C-FD0F-4E92-8B0B-CE4266621D54}"/>
                </a:ext>
              </a:extLst>
            </p:cNvPr>
            <p:cNvSpPr>
              <a:spLocks/>
            </p:cNvSpPr>
            <p:nvPr/>
          </p:nvSpPr>
          <p:spPr bwMode="auto">
            <a:xfrm>
              <a:off x="9362664" y="3664424"/>
              <a:ext cx="14288" cy="198438"/>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7"/>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68" name="Freeform 164">
              <a:extLst>
                <a:ext uri="{FF2B5EF4-FFF2-40B4-BE49-F238E27FC236}">
                  <a16:creationId xmlns:a16="http://schemas.microsoft.com/office/drawing/2014/main" id="{30F794BA-0B85-4646-B7BB-25957DF53BAB}"/>
                </a:ext>
              </a:extLst>
            </p:cNvPr>
            <p:cNvSpPr>
              <a:spLocks/>
            </p:cNvSpPr>
            <p:nvPr/>
          </p:nvSpPr>
          <p:spPr bwMode="auto">
            <a:xfrm>
              <a:off x="9376951" y="3859687"/>
              <a:ext cx="14288" cy="198438"/>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69" name="Freeform 165">
              <a:extLst>
                <a:ext uri="{FF2B5EF4-FFF2-40B4-BE49-F238E27FC236}">
                  <a16:creationId xmlns:a16="http://schemas.microsoft.com/office/drawing/2014/main" id="{A7D0328E-85F3-4523-BB8C-3052658F30BF}"/>
                </a:ext>
              </a:extLst>
            </p:cNvPr>
            <p:cNvSpPr>
              <a:spLocks/>
            </p:cNvSpPr>
            <p:nvPr/>
          </p:nvSpPr>
          <p:spPr bwMode="auto">
            <a:xfrm>
              <a:off x="9391239" y="3664424"/>
              <a:ext cx="14288" cy="198438"/>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7"/>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70" name="Freeform 166">
              <a:extLst>
                <a:ext uri="{FF2B5EF4-FFF2-40B4-BE49-F238E27FC236}">
                  <a16:creationId xmlns:a16="http://schemas.microsoft.com/office/drawing/2014/main" id="{0DD3C99F-6B8E-4821-BD2C-3640D4DCEC0E}"/>
                </a:ext>
              </a:extLst>
            </p:cNvPr>
            <p:cNvSpPr>
              <a:spLocks/>
            </p:cNvSpPr>
            <p:nvPr/>
          </p:nvSpPr>
          <p:spPr bwMode="auto">
            <a:xfrm>
              <a:off x="9405526" y="3859687"/>
              <a:ext cx="14288" cy="198438"/>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71" name="Freeform 167">
              <a:extLst>
                <a:ext uri="{FF2B5EF4-FFF2-40B4-BE49-F238E27FC236}">
                  <a16:creationId xmlns:a16="http://schemas.microsoft.com/office/drawing/2014/main" id="{189A7809-0803-4C5D-91C1-C5BEFDD04412}"/>
                </a:ext>
              </a:extLst>
            </p:cNvPr>
            <p:cNvSpPr>
              <a:spLocks/>
            </p:cNvSpPr>
            <p:nvPr/>
          </p:nvSpPr>
          <p:spPr bwMode="auto">
            <a:xfrm>
              <a:off x="9419814" y="3664424"/>
              <a:ext cx="14288" cy="198438"/>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7"/>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72" name="Freeform 168">
              <a:extLst>
                <a:ext uri="{FF2B5EF4-FFF2-40B4-BE49-F238E27FC236}">
                  <a16:creationId xmlns:a16="http://schemas.microsoft.com/office/drawing/2014/main" id="{C7F15BEB-683D-4FBD-926E-99D9AD39C863}"/>
                </a:ext>
              </a:extLst>
            </p:cNvPr>
            <p:cNvSpPr>
              <a:spLocks/>
            </p:cNvSpPr>
            <p:nvPr/>
          </p:nvSpPr>
          <p:spPr bwMode="auto">
            <a:xfrm>
              <a:off x="9434101" y="3859687"/>
              <a:ext cx="14288" cy="198438"/>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73" name="Freeform 169">
              <a:extLst>
                <a:ext uri="{FF2B5EF4-FFF2-40B4-BE49-F238E27FC236}">
                  <a16:creationId xmlns:a16="http://schemas.microsoft.com/office/drawing/2014/main" id="{6C139F77-F110-4914-8100-5543B679FDE4}"/>
                </a:ext>
              </a:extLst>
            </p:cNvPr>
            <p:cNvSpPr>
              <a:spLocks/>
            </p:cNvSpPr>
            <p:nvPr/>
          </p:nvSpPr>
          <p:spPr bwMode="auto">
            <a:xfrm>
              <a:off x="9448389" y="3664424"/>
              <a:ext cx="14288" cy="198438"/>
            </a:xfrm>
            <a:custGeom>
              <a:avLst/>
              <a:gdLst>
                <a:gd name="T0" fmla="*/ 0 w 9"/>
                <a:gd name="T1" fmla="*/ 125 h 125"/>
                <a:gd name="T2" fmla="*/ 5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7"/>
                    <a:pt x="2" y="0"/>
                    <a:pt x="5"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74" name="Freeform 170">
              <a:extLst>
                <a:ext uri="{FF2B5EF4-FFF2-40B4-BE49-F238E27FC236}">
                  <a16:creationId xmlns:a16="http://schemas.microsoft.com/office/drawing/2014/main" id="{FC432687-AEA1-423B-8161-711BC848FA7A}"/>
                </a:ext>
              </a:extLst>
            </p:cNvPr>
            <p:cNvSpPr>
              <a:spLocks/>
            </p:cNvSpPr>
            <p:nvPr/>
          </p:nvSpPr>
          <p:spPr bwMode="auto">
            <a:xfrm>
              <a:off x="9462676" y="3859687"/>
              <a:ext cx="14288" cy="198438"/>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75" name="Freeform 171">
              <a:extLst>
                <a:ext uri="{FF2B5EF4-FFF2-40B4-BE49-F238E27FC236}">
                  <a16:creationId xmlns:a16="http://schemas.microsoft.com/office/drawing/2014/main" id="{74A08AE9-CF97-4C5B-A5F3-4B22ABC956A6}"/>
                </a:ext>
              </a:extLst>
            </p:cNvPr>
            <p:cNvSpPr>
              <a:spLocks/>
            </p:cNvSpPr>
            <p:nvPr/>
          </p:nvSpPr>
          <p:spPr bwMode="auto">
            <a:xfrm>
              <a:off x="9476964" y="3664424"/>
              <a:ext cx="14288" cy="198438"/>
            </a:xfrm>
            <a:custGeom>
              <a:avLst/>
              <a:gdLst>
                <a:gd name="T0" fmla="*/ 0 w 9"/>
                <a:gd name="T1" fmla="*/ 125 h 125"/>
                <a:gd name="T2" fmla="*/ 5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7"/>
                    <a:pt x="2" y="0"/>
                    <a:pt x="5"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76" name="Freeform 172">
              <a:extLst>
                <a:ext uri="{FF2B5EF4-FFF2-40B4-BE49-F238E27FC236}">
                  <a16:creationId xmlns:a16="http://schemas.microsoft.com/office/drawing/2014/main" id="{3F97D3AA-24E7-45BD-9444-92606FECC2D4}"/>
                </a:ext>
              </a:extLst>
            </p:cNvPr>
            <p:cNvSpPr>
              <a:spLocks/>
            </p:cNvSpPr>
            <p:nvPr/>
          </p:nvSpPr>
          <p:spPr bwMode="auto">
            <a:xfrm>
              <a:off x="9491251" y="3859687"/>
              <a:ext cx="14288" cy="198438"/>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77" name="Freeform 173">
              <a:extLst>
                <a:ext uri="{FF2B5EF4-FFF2-40B4-BE49-F238E27FC236}">
                  <a16:creationId xmlns:a16="http://schemas.microsoft.com/office/drawing/2014/main" id="{0E1CEDF1-6B76-4523-ADD4-DBE03FD0CC49}"/>
                </a:ext>
              </a:extLst>
            </p:cNvPr>
            <p:cNvSpPr>
              <a:spLocks/>
            </p:cNvSpPr>
            <p:nvPr/>
          </p:nvSpPr>
          <p:spPr bwMode="auto">
            <a:xfrm>
              <a:off x="9505539" y="3664424"/>
              <a:ext cx="14288" cy="198438"/>
            </a:xfrm>
            <a:custGeom>
              <a:avLst/>
              <a:gdLst>
                <a:gd name="T0" fmla="*/ 0 w 9"/>
                <a:gd name="T1" fmla="*/ 125 h 125"/>
                <a:gd name="T2" fmla="*/ 5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7"/>
                    <a:pt x="2" y="0"/>
                    <a:pt x="5"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78" name="Freeform 174">
              <a:extLst>
                <a:ext uri="{FF2B5EF4-FFF2-40B4-BE49-F238E27FC236}">
                  <a16:creationId xmlns:a16="http://schemas.microsoft.com/office/drawing/2014/main" id="{8E40BD91-A232-4B09-84EF-EC16C5E56D69}"/>
                </a:ext>
              </a:extLst>
            </p:cNvPr>
            <p:cNvSpPr>
              <a:spLocks/>
            </p:cNvSpPr>
            <p:nvPr/>
          </p:nvSpPr>
          <p:spPr bwMode="auto">
            <a:xfrm>
              <a:off x="9519826" y="3859687"/>
              <a:ext cx="14288" cy="198438"/>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grpSp>
      <p:grpSp>
        <p:nvGrpSpPr>
          <p:cNvPr id="179" name="Group 178">
            <a:extLst>
              <a:ext uri="{FF2B5EF4-FFF2-40B4-BE49-F238E27FC236}">
                <a16:creationId xmlns:a16="http://schemas.microsoft.com/office/drawing/2014/main" id="{4104AE5D-85F6-424D-8842-D41DA4C8AE78}"/>
              </a:ext>
            </a:extLst>
          </p:cNvPr>
          <p:cNvGrpSpPr/>
          <p:nvPr/>
        </p:nvGrpSpPr>
        <p:grpSpPr>
          <a:xfrm>
            <a:off x="3700613" y="2822564"/>
            <a:ext cx="122819" cy="189714"/>
            <a:chOff x="10775657" y="3711575"/>
            <a:chExt cx="230188" cy="392715"/>
          </a:xfrm>
        </p:grpSpPr>
        <p:sp>
          <p:nvSpPr>
            <p:cNvPr id="180" name="Freeform 558">
              <a:extLst>
                <a:ext uri="{FF2B5EF4-FFF2-40B4-BE49-F238E27FC236}">
                  <a16:creationId xmlns:a16="http://schemas.microsoft.com/office/drawing/2014/main" id="{7862A0DD-2417-4367-AF68-3C2EDA803B9E}"/>
                </a:ext>
              </a:extLst>
            </p:cNvPr>
            <p:cNvSpPr>
              <a:spLocks/>
            </p:cNvSpPr>
            <p:nvPr/>
          </p:nvSpPr>
          <p:spPr bwMode="auto">
            <a:xfrm>
              <a:off x="10775657" y="3711575"/>
              <a:ext cx="14288" cy="198424"/>
            </a:xfrm>
            <a:custGeom>
              <a:avLst/>
              <a:gdLst>
                <a:gd name="T0" fmla="*/ 0 w 9"/>
                <a:gd name="T1" fmla="*/ 96 h 96"/>
                <a:gd name="T2" fmla="*/ 4 w 9"/>
                <a:gd name="T3" fmla="*/ 0 h 96"/>
                <a:gd name="T4" fmla="*/ 9 w 9"/>
                <a:gd name="T5" fmla="*/ 94 h 96"/>
              </a:gdLst>
              <a:ahLst/>
              <a:cxnLst>
                <a:cxn ang="0">
                  <a:pos x="T0" y="T1"/>
                </a:cxn>
                <a:cxn ang="0">
                  <a:pos x="T2" y="T3"/>
                </a:cxn>
                <a:cxn ang="0">
                  <a:pos x="T4" y="T5"/>
                </a:cxn>
              </a:cxnLst>
              <a:rect l="0" t="0" r="r" b="b"/>
              <a:pathLst>
                <a:path w="9" h="96">
                  <a:moveTo>
                    <a:pt x="0" y="96"/>
                  </a:moveTo>
                  <a:cubicBezTo>
                    <a:pt x="0" y="43"/>
                    <a:pt x="2" y="0"/>
                    <a:pt x="4" y="0"/>
                  </a:cubicBezTo>
                  <a:cubicBezTo>
                    <a:pt x="7" y="0"/>
                    <a:pt x="9" y="42"/>
                    <a:pt x="9" y="94"/>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81" name="Freeform 559">
              <a:extLst>
                <a:ext uri="{FF2B5EF4-FFF2-40B4-BE49-F238E27FC236}">
                  <a16:creationId xmlns:a16="http://schemas.microsoft.com/office/drawing/2014/main" id="{97950B96-5761-4FF4-A62F-60E3D5DDF324}"/>
                </a:ext>
              </a:extLst>
            </p:cNvPr>
            <p:cNvSpPr>
              <a:spLocks/>
            </p:cNvSpPr>
            <p:nvPr/>
          </p:nvSpPr>
          <p:spPr bwMode="auto">
            <a:xfrm>
              <a:off x="10789945" y="3905866"/>
              <a:ext cx="14288" cy="198424"/>
            </a:xfrm>
            <a:custGeom>
              <a:avLst/>
              <a:gdLst>
                <a:gd name="T0" fmla="*/ 9 w 9"/>
                <a:gd name="T1" fmla="*/ 0 h 96"/>
                <a:gd name="T2" fmla="*/ 5 w 9"/>
                <a:gd name="T3" fmla="*/ 96 h 96"/>
                <a:gd name="T4" fmla="*/ 0 w 9"/>
                <a:gd name="T5" fmla="*/ 2 h 96"/>
              </a:gdLst>
              <a:ahLst/>
              <a:cxnLst>
                <a:cxn ang="0">
                  <a:pos x="T0" y="T1"/>
                </a:cxn>
                <a:cxn ang="0">
                  <a:pos x="T2" y="T3"/>
                </a:cxn>
                <a:cxn ang="0">
                  <a:pos x="T4" y="T5"/>
                </a:cxn>
              </a:cxnLst>
              <a:rect l="0" t="0" r="r" b="b"/>
              <a:pathLst>
                <a:path w="9" h="96">
                  <a:moveTo>
                    <a:pt x="9" y="0"/>
                  </a:moveTo>
                  <a:cubicBezTo>
                    <a:pt x="9" y="53"/>
                    <a:pt x="7" y="96"/>
                    <a:pt x="5" y="96"/>
                  </a:cubicBezTo>
                  <a:cubicBezTo>
                    <a:pt x="2" y="96"/>
                    <a:pt x="0" y="54"/>
                    <a:pt x="0" y="2"/>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82" name="Freeform 560">
              <a:extLst>
                <a:ext uri="{FF2B5EF4-FFF2-40B4-BE49-F238E27FC236}">
                  <a16:creationId xmlns:a16="http://schemas.microsoft.com/office/drawing/2014/main" id="{A29F05E1-9B1A-4A7A-BB38-E27A2A89F31A}"/>
                </a:ext>
              </a:extLst>
            </p:cNvPr>
            <p:cNvSpPr>
              <a:spLocks/>
            </p:cNvSpPr>
            <p:nvPr/>
          </p:nvSpPr>
          <p:spPr bwMode="auto">
            <a:xfrm>
              <a:off x="10804232" y="3711575"/>
              <a:ext cx="14288" cy="198424"/>
            </a:xfrm>
            <a:custGeom>
              <a:avLst/>
              <a:gdLst>
                <a:gd name="T0" fmla="*/ 0 w 9"/>
                <a:gd name="T1" fmla="*/ 96 h 96"/>
                <a:gd name="T2" fmla="*/ 5 w 9"/>
                <a:gd name="T3" fmla="*/ 0 h 96"/>
                <a:gd name="T4" fmla="*/ 9 w 9"/>
                <a:gd name="T5" fmla="*/ 94 h 96"/>
              </a:gdLst>
              <a:ahLst/>
              <a:cxnLst>
                <a:cxn ang="0">
                  <a:pos x="T0" y="T1"/>
                </a:cxn>
                <a:cxn ang="0">
                  <a:pos x="T2" y="T3"/>
                </a:cxn>
                <a:cxn ang="0">
                  <a:pos x="T4" y="T5"/>
                </a:cxn>
              </a:cxnLst>
              <a:rect l="0" t="0" r="r" b="b"/>
              <a:pathLst>
                <a:path w="9" h="96">
                  <a:moveTo>
                    <a:pt x="0" y="96"/>
                  </a:moveTo>
                  <a:cubicBezTo>
                    <a:pt x="0" y="43"/>
                    <a:pt x="2" y="0"/>
                    <a:pt x="5" y="0"/>
                  </a:cubicBezTo>
                  <a:cubicBezTo>
                    <a:pt x="7" y="0"/>
                    <a:pt x="9" y="42"/>
                    <a:pt x="9" y="94"/>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83" name="Freeform 561">
              <a:extLst>
                <a:ext uri="{FF2B5EF4-FFF2-40B4-BE49-F238E27FC236}">
                  <a16:creationId xmlns:a16="http://schemas.microsoft.com/office/drawing/2014/main" id="{1D41D718-6C41-4609-A751-B6B1A8CA5272}"/>
                </a:ext>
              </a:extLst>
            </p:cNvPr>
            <p:cNvSpPr>
              <a:spLocks/>
            </p:cNvSpPr>
            <p:nvPr/>
          </p:nvSpPr>
          <p:spPr bwMode="auto">
            <a:xfrm>
              <a:off x="10818520" y="3905866"/>
              <a:ext cx="14288" cy="198424"/>
            </a:xfrm>
            <a:custGeom>
              <a:avLst/>
              <a:gdLst>
                <a:gd name="T0" fmla="*/ 9 w 9"/>
                <a:gd name="T1" fmla="*/ 0 h 96"/>
                <a:gd name="T2" fmla="*/ 5 w 9"/>
                <a:gd name="T3" fmla="*/ 96 h 96"/>
                <a:gd name="T4" fmla="*/ 0 w 9"/>
                <a:gd name="T5" fmla="*/ 2 h 96"/>
              </a:gdLst>
              <a:ahLst/>
              <a:cxnLst>
                <a:cxn ang="0">
                  <a:pos x="T0" y="T1"/>
                </a:cxn>
                <a:cxn ang="0">
                  <a:pos x="T2" y="T3"/>
                </a:cxn>
                <a:cxn ang="0">
                  <a:pos x="T4" y="T5"/>
                </a:cxn>
              </a:cxnLst>
              <a:rect l="0" t="0" r="r" b="b"/>
              <a:pathLst>
                <a:path w="9" h="96">
                  <a:moveTo>
                    <a:pt x="9" y="0"/>
                  </a:moveTo>
                  <a:cubicBezTo>
                    <a:pt x="9" y="53"/>
                    <a:pt x="7" y="96"/>
                    <a:pt x="5" y="96"/>
                  </a:cubicBezTo>
                  <a:cubicBezTo>
                    <a:pt x="2" y="96"/>
                    <a:pt x="0" y="54"/>
                    <a:pt x="0" y="2"/>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84" name="Freeform 562">
              <a:extLst>
                <a:ext uri="{FF2B5EF4-FFF2-40B4-BE49-F238E27FC236}">
                  <a16:creationId xmlns:a16="http://schemas.microsoft.com/office/drawing/2014/main" id="{8E92DAE4-B26D-4A36-81CF-39E6639D0B6C}"/>
                </a:ext>
              </a:extLst>
            </p:cNvPr>
            <p:cNvSpPr>
              <a:spLocks/>
            </p:cNvSpPr>
            <p:nvPr/>
          </p:nvSpPr>
          <p:spPr bwMode="auto">
            <a:xfrm>
              <a:off x="10832807" y="3711575"/>
              <a:ext cx="14288" cy="198424"/>
            </a:xfrm>
            <a:custGeom>
              <a:avLst/>
              <a:gdLst>
                <a:gd name="T0" fmla="*/ 0 w 9"/>
                <a:gd name="T1" fmla="*/ 96 h 96"/>
                <a:gd name="T2" fmla="*/ 5 w 9"/>
                <a:gd name="T3" fmla="*/ 0 h 96"/>
                <a:gd name="T4" fmla="*/ 9 w 9"/>
                <a:gd name="T5" fmla="*/ 94 h 96"/>
              </a:gdLst>
              <a:ahLst/>
              <a:cxnLst>
                <a:cxn ang="0">
                  <a:pos x="T0" y="T1"/>
                </a:cxn>
                <a:cxn ang="0">
                  <a:pos x="T2" y="T3"/>
                </a:cxn>
                <a:cxn ang="0">
                  <a:pos x="T4" y="T5"/>
                </a:cxn>
              </a:cxnLst>
              <a:rect l="0" t="0" r="r" b="b"/>
              <a:pathLst>
                <a:path w="9" h="96">
                  <a:moveTo>
                    <a:pt x="0" y="96"/>
                  </a:moveTo>
                  <a:cubicBezTo>
                    <a:pt x="0" y="43"/>
                    <a:pt x="2" y="0"/>
                    <a:pt x="5" y="0"/>
                  </a:cubicBezTo>
                  <a:cubicBezTo>
                    <a:pt x="7" y="0"/>
                    <a:pt x="9" y="42"/>
                    <a:pt x="9" y="94"/>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85" name="Freeform 563">
              <a:extLst>
                <a:ext uri="{FF2B5EF4-FFF2-40B4-BE49-F238E27FC236}">
                  <a16:creationId xmlns:a16="http://schemas.microsoft.com/office/drawing/2014/main" id="{D13AD800-ACC8-4E7D-93FE-45D80DC26DE2}"/>
                </a:ext>
              </a:extLst>
            </p:cNvPr>
            <p:cNvSpPr>
              <a:spLocks/>
            </p:cNvSpPr>
            <p:nvPr/>
          </p:nvSpPr>
          <p:spPr bwMode="auto">
            <a:xfrm>
              <a:off x="10847095" y="3905866"/>
              <a:ext cx="14288" cy="198424"/>
            </a:xfrm>
            <a:custGeom>
              <a:avLst/>
              <a:gdLst>
                <a:gd name="T0" fmla="*/ 9 w 9"/>
                <a:gd name="T1" fmla="*/ 0 h 96"/>
                <a:gd name="T2" fmla="*/ 5 w 9"/>
                <a:gd name="T3" fmla="*/ 96 h 96"/>
                <a:gd name="T4" fmla="*/ 0 w 9"/>
                <a:gd name="T5" fmla="*/ 2 h 96"/>
              </a:gdLst>
              <a:ahLst/>
              <a:cxnLst>
                <a:cxn ang="0">
                  <a:pos x="T0" y="T1"/>
                </a:cxn>
                <a:cxn ang="0">
                  <a:pos x="T2" y="T3"/>
                </a:cxn>
                <a:cxn ang="0">
                  <a:pos x="T4" y="T5"/>
                </a:cxn>
              </a:cxnLst>
              <a:rect l="0" t="0" r="r" b="b"/>
              <a:pathLst>
                <a:path w="9" h="96">
                  <a:moveTo>
                    <a:pt x="9" y="0"/>
                  </a:moveTo>
                  <a:cubicBezTo>
                    <a:pt x="9" y="53"/>
                    <a:pt x="7" y="96"/>
                    <a:pt x="5" y="96"/>
                  </a:cubicBezTo>
                  <a:cubicBezTo>
                    <a:pt x="2" y="96"/>
                    <a:pt x="0" y="54"/>
                    <a:pt x="0" y="2"/>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86" name="Freeform 564">
              <a:extLst>
                <a:ext uri="{FF2B5EF4-FFF2-40B4-BE49-F238E27FC236}">
                  <a16:creationId xmlns:a16="http://schemas.microsoft.com/office/drawing/2014/main" id="{6581091F-99D4-4B21-B180-13D43C35ABD0}"/>
                </a:ext>
              </a:extLst>
            </p:cNvPr>
            <p:cNvSpPr>
              <a:spLocks/>
            </p:cNvSpPr>
            <p:nvPr/>
          </p:nvSpPr>
          <p:spPr bwMode="auto">
            <a:xfrm>
              <a:off x="10861382" y="3711575"/>
              <a:ext cx="14288" cy="198424"/>
            </a:xfrm>
            <a:custGeom>
              <a:avLst/>
              <a:gdLst>
                <a:gd name="T0" fmla="*/ 0 w 9"/>
                <a:gd name="T1" fmla="*/ 96 h 96"/>
                <a:gd name="T2" fmla="*/ 5 w 9"/>
                <a:gd name="T3" fmla="*/ 0 h 96"/>
                <a:gd name="T4" fmla="*/ 9 w 9"/>
                <a:gd name="T5" fmla="*/ 94 h 96"/>
              </a:gdLst>
              <a:ahLst/>
              <a:cxnLst>
                <a:cxn ang="0">
                  <a:pos x="T0" y="T1"/>
                </a:cxn>
                <a:cxn ang="0">
                  <a:pos x="T2" y="T3"/>
                </a:cxn>
                <a:cxn ang="0">
                  <a:pos x="T4" y="T5"/>
                </a:cxn>
              </a:cxnLst>
              <a:rect l="0" t="0" r="r" b="b"/>
              <a:pathLst>
                <a:path w="9" h="96">
                  <a:moveTo>
                    <a:pt x="0" y="96"/>
                  </a:moveTo>
                  <a:cubicBezTo>
                    <a:pt x="0" y="43"/>
                    <a:pt x="2" y="0"/>
                    <a:pt x="5" y="0"/>
                  </a:cubicBezTo>
                  <a:cubicBezTo>
                    <a:pt x="7" y="0"/>
                    <a:pt x="9" y="42"/>
                    <a:pt x="9" y="94"/>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87" name="Freeform 565">
              <a:extLst>
                <a:ext uri="{FF2B5EF4-FFF2-40B4-BE49-F238E27FC236}">
                  <a16:creationId xmlns:a16="http://schemas.microsoft.com/office/drawing/2014/main" id="{2D2321CA-3CF5-4890-A837-0E24BAA25592}"/>
                </a:ext>
              </a:extLst>
            </p:cNvPr>
            <p:cNvSpPr>
              <a:spLocks/>
            </p:cNvSpPr>
            <p:nvPr/>
          </p:nvSpPr>
          <p:spPr bwMode="auto">
            <a:xfrm>
              <a:off x="10875670" y="3905866"/>
              <a:ext cx="14288" cy="198424"/>
            </a:xfrm>
            <a:custGeom>
              <a:avLst/>
              <a:gdLst>
                <a:gd name="T0" fmla="*/ 9 w 9"/>
                <a:gd name="T1" fmla="*/ 0 h 96"/>
                <a:gd name="T2" fmla="*/ 5 w 9"/>
                <a:gd name="T3" fmla="*/ 96 h 96"/>
                <a:gd name="T4" fmla="*/ 0 w 9"/>
                <a:gd name="T5" fmla="*/ 2 h 96"/>
              </a:gdLst>
              <a:ahLst/>
              <a:cxnLst>
                <a:cxn ang="0">
                  <a:pos x="T0" y="T1"/>
                </a:cxn>
                <a:cxn ang="0">
                  <a:pos x="T2" y="T3"/>
                </a:cxn>
                <a:cxn ang="0">
                  <a:pos x="T4" y="T5"/>
                </a:cxn>
              </a:cxnLst>
              <a:rect l="0" t="0" r="r" b="b"/>
              <a:pathLst>
                <a:path w="9" h="96">
                  <a:moveTo>
                    <a:pt x="9" y="0"/>
                  </a:moveTo>
                  <a:cubicBezTo>
                    <a:pt x="9" y="53"/>
                    <a:pt x="7" y="96"/>
                    <a:pt x="5" y="96"/>
                  </a:cubicBezTo>
                  <a:cubicBezTo>
                    <a:pt x="2" y="96"/>
                    <a:pt x="0" y="54"/>
                    <a:pt x="0" y="2"/>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88" name="Freeform 566">
              <a:extLst>
                <a:ext uri="{FF2B5EF4-FFF2-40B4-BE49-F238E27FC236}">
                  <a16:creationId xmlns:a16="http://schemas.microsoft.com/office/drawing/2014/main" id="{B02B0952-7B61-4C42-9A0C-826215E9D7D4}"/>
                </a:ext>
              </a:extLst>
            </p:cNvPr>
            <p:cNvSpPr>
              <a:spLocks/>
            </p:cNvSpPr>
            <p:nvPr/>
          </p:nvSpPr>
          <p:spPr bwMode="auto">
            <a:xfrm>
              <a:off x="10889957" y="3711575"/>
              <a:ext cx="14288" cy="198424"/>
            </a:xfrm>
            <a:custGeom>
              <a:avLst/>
              <a:gdLst>
                <a:gd name="T0" fmla="*/ 0 w 9"/>
                <a:gd name="T1" fmla="*/ 96 h 96"/>
                <a:gd name="T2" fmla="*/ 5 w 9"/>
                <a:gd name="T3" fmla="*/ 0 h 96"/>
                <a:gd name="T4" fmla="*/ 9 w 9"/>
                <a:gd name="T5" fmla="*/ 94 h 96"/>
              </a:gdLst>
              <a:ahLst/>
              <a:cxnLst>
                <a:cxn ang="0">
                  <a:pos x="T0" y="T1"/>
                </a:cxn>
                <a:cxn ang="0">
                  <a:pos x="T2" y="T3"/>
                </a:cxn>
                <a:cxn ang="0">
                  <a:pos x="T4" y="T5"/>
                </a:cxn>
              </a:cxnLst>
              <a:rect l="0" t="0" r="r" b="b"/>
              <a:pathLst>
                <a:path w="9" h="96">
                  <a:moveTo>
                    <a:pt x="0" y="96"/>
                  </a:moveTo>
                  <a:cubicBezTo>
                    <a:pt x="0" y="43"/>
                    <a:pt x="2" y="0"/>
                    <a:pt x="5" y="0"/>
                  </a:cubicBezTo>
                  <a:cubicBezTo>
                    <a:pt x="7" y="0"/>
                    <a:pt x="9" y="42"/>
                    <a:pt x="9" y="94"/>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89" name="Freeform 567">
              <a:extLst>
                <a:ext uri="{FF2B5EF4-FFF2-40B4-BE49-F238E27FC236}">
                  <a16:creationId xmlns:a16="http://schemas.microsoft.com/office/drawing/2014/main" id="{712A97A3-C7DF-433B-9993-FD9697679696}"/>
                </a:ext>
              </a:extLst>
            </p:cNvPr>
            <p:cNvSpPr>
              <a:spLocks/>
            </p:cNvSpPr>
            <p:nvPr/>
          </p:nvSpPr>
          <p:spPr bwMode="auto">
            <a:xfrm>
              <a:off x="10904245" y="3905866"/>
              <a:ext cx="14288" cy="198424"/>
            </a:xfrm>
            <a:custGeom>
              <a:avLst/>
              <a:gdLst>
                <a:gd name="T0" fmla="*/ 9 w 9"/>
                <a:gd name="T1" fmla="*/ 0 h 96"/>
                <a:gd name="T2" fmla="*/ 5 w 9"/>
                <a:gd name="T3" fmla="*/ 96 h 96"/>
                <a:gd name="T4" fmla="*/ 0 w 9"/>
                <a:gd name="T5" fmla="*/ 2 h 96"/>
              </a:gdLst>
              <a:ahLst/>
              <a:cxnLst>
                <a:cxn ang="0">
                  <a:pos x="T0" y="T1"/>
                </a:cxn>
                <a:cxn ang="0">
                  <a:pos x="T2" y="T3"/>
                </a:cxn>
                <a:cxn ang="0">
                  <a:pos x="T4" y="T5"/>
                </a:cxn>
              </a:cxnLst>
              <a:rect l="0" t="0" r="r" b="b"/>
              <a:pathLst>
                <a:path w="9" h="96">
                  <a:moveTo>
                    <a:pt x="9" y="0"/>
                  </a:moveTo>
                  <a:cubicBezTo>
                    <a:pt x="9" y="53"/>
                    <a:pt x="7" y="96"/>
                    <a:pt x="5" y="96"/>
                  </a:cubicBezTo>
                  <a:cubicBezTo>
                    <a:pt x="3" y="96"/>
                    <a:pt x="0" y="54"/>
                    <a:pt x="0" y="2"/>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90" name="Freeform 568">
              <a:extLst>
                <a:ext uri="{FF2B5EF4-FFF2-40B4-BE49-F238E27FC236}">
                  <a16:creationId xmlns:a16="http://schemas.microsoft.com/office/drawing/2014/main" id="{A008706F-7091-43DA-B8AD-A5395E94F557}"/>
                </a:ext>
              </a:extLst>
            </p:cNvPr>
            <p:cNvSpPr>
              <a:spLocks/>
            </p:cNvSpPr>
            <p:nvPr/>
          </p:nvSpPr>
          <p:spPr bwMode="auto">
            <a:xfrm>
              <a:off x="10918532" y="3711575"/>
              <a:ext cx="15875" cy="198424"/>
            </a:xfrm>
            <a:custGeom>
              <a:avLst/>
              <a:gdLst>
                <a:gd name="T0" fmla="*/ 0 w 10"/>
                <a:gd name="T1" fmla="*/ 96 h 96"/>
                <a:gd name="T2" fmla="*/ 5 w 10"/>
                <a:gd name="T3" fmla="*/ 0 h 96"/>
                <a:gd name="T4" fmla="*/ 10 w 10"/>
                <a:gd name="T5" fmla="*/ 94 h 96"/>
              </a:gdLst>
              <a:ahLst/>
              <a:cxnLst>
                <a:cxn ang="0">
                  <a:pos x="T0" y="T1"/>
                </a:cxn>
                <a:cxn ang="0">
                  <a:pos x="T2" y="T3"/>
                </a:cxn>
                <a:cxn ang="0">
                  <a:pos x="T4" y="T5"/>
                </a:cxn>
              </a:cxnLst>
              <a:rect l="0" t="0" r="r" b="b"/>
              <a:pathLst>
                <a:path w="10" h="96">
                  <a:moveTo>
                    <a:pt x="0" y="96"/>
                  </a:moveTo>
                  <a:cubicBezTo>
                    <a:pt x="0" y="43"/>
                    <a:pt x="2" y="0"/>
                    <a:pt x="5" y="0"/>
                  </a:cubicBezTo>
                  <a:cubicBezTo>
                    <a:pt x="7" y="0"/>
                    <a:pt x="10" y="42"/>
                    <a:pt x="10" y="94"/>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91" name="Freeform 569">
              <a:extLst>
                <a:ext uri="{FF2B5EF4-FFF2-40B4-BE49-F238E27FC236}">
                  <a16:creationId xmlns:a16="http://schemas.microsoft.com/office/drawing/2014/main" id="{93EE7149-DDD1-4257-B896-51EDA88D197C}"/>
                </a:ext>
              </a:extLst>
            </p:cNvPr>
            <p:cNvSpPr>
              <a:spLocks/>
            </p:cNvSpPr>
            <p:nvPr/>
          </p:nvSpPr>
          <p:spPr bwMode="auto">
            <a:xfrm>
              <a:off x="10934407" y="3905866"/>
              <a:ext cx="14288" cy="198424"/>
            </a:xfrm>
            <a:custGeom>
              <a:avLst/>
              <a:gdLst>
                <a:gd name="T0" fmla="*/ 9 w 9"/>
                <a:gd name="T1" fmla="*/ 0 h 96"/>
                <a:gd name="T2" fmla="*/ 4 w 9"/>
                <a:gd name="T3" fmla="*/ 96 h 96"/>
                <a:gd name="T4" fmla="*/ 0 w 9"/>
                <a:gd name="T5" fmla="*/ 2 h 96"/>
              </a:gdLst>
              <a:ahLst/>
              <a:cxnLst>
                <a:cxn ang="0">
                  <a:pos x="T0" y="T1"/>
                </a:cxn>
                <a:cxn ang="0">
                  <a:pos x="T2" y="T3"/>
                </a:cxn>
                <a:cxn ang="0">
                  <a:pos x="T4" y="T5"/>
                </a:cxn>
              </a:cxnLst>
              <a:rect l="0" t="0" r="r" b="b"/>
              <a:pathLst>
                <a:path w="9" h="96">
                  <a:moveTo>
                    <a:pt x="9" y="0"/>
                  </a:moveTo>
                  <a:cubicBezTo>
                    <a:pt x="9" y="53"/>
                    <a:pt x="7" y="96"/>
                    <a:pt x="4" y="96"/>
                  </a:cubicBezTo>
                  <a:cubicBezTo>
                    <a:pt x="2" y="96"/>
                    <a:pt x="0" y="54"/>
                    <a:pt x="0" y="2"/>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92" name="Freeform 570">
              <a:extLst>
                <a:ext uri="{FF2B5EF4-FFF2-40B4-BE49-F238E27FC236}">
                  <a16:creationId xmlns:a16="http://schemas.microsoft.com/office/drawing/2014/main" id="{F5FA32F7-4AC1-4A44-BF81-40920B20C4C9}"/>
                </a:ext>
              </a:extLst>
            </p:cNvPr>
            <p:cNvSpPr>
              <a:spLocks/>
            </p:cNvSpPr>
            <p:nvPr/>
          </p:nvSpPr>
          <p:spPr bwMode="auto">
            <a:xfrm>
              <a:off x="10948695" y="3711575"/>
              <a:ext cx="14288" cy="198424"/>
            </a:xfrm>
            <a:custGeom>
              <a:avLst/>
              <a:gdLst>
                <a:gd name="T0" fmla="*/ 0 w 9"/>
                <a:gd name="T1" fmla="*/ 96 h 96"/>
                <a:gd name="T2" fmla="*/ 4 w 9"/>
                <a:gd name="T3" fmla="*/ 0 h 96"/>
                <a:gd name="T4" fmla="*/ 9 w 9"/>
                <a:gd name="T5" fmla="*/ 94 h 96"/>
              </a:gdLst>
              <a:ahLst/>
              <a:cxnLst>
                <a:cxn ang="0">
                  <a:pos x="T0" y="T1"/>
                </a:cxn>
                <a:cxn ang="0">
                  <a:pos x="T2" y="T3"/>
                </a:cxn>
                <a:cxn ang="0">
                  <a:pos x="T4" y="T5"/>
                </a:cxn>
              </a:cxnLst>
              <a:rect l="0" t="0" r="r" b="b"/>
              <a:pathLst>
                <a:path w="9" h="96">
                  <a:moveTo>
                    <a:pt x="0" y="96"/>
                  </a:moveTo>
                  <a:cubicBezTo>
                    <a:pt x="0" y="43"/>
                    <a:pt x="2" y="0"/>
                    <a:pt x="4" y="0"/>
                  </a:cubicBezTo>
                  <a:cubicBezTo>
                    <a:pt x="7" y="0"/>
                    <a:pt x="9" y="42"/>
                    <a:pt x="9" y="94"/>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93" name="Freeform 571">
              <a:extLst>
                <a:ext uri="{FF2B5EF4-FFF2-40B4-BE49-F238E27FC236}">
                  <a16:creationId xmlns:a16="http://schemas.microsoft.com/office/drawing/2014/main" id="{AAFB8DED-BB1E-446F-A97B-D1785DA17970}"/>
                </a:ext>
              </a:extLst>
            </p:cNvPr>
            <p:cNvSpPr>
              <a:spLocks/>
            </p:cNvSpPr>
            <p:nvPr/>
          </p:nvSpPr>
          <p:spPr bwMode="auto">
            <a:xfrm>
              <a:off x="10962982" y="3905866"/>
              <a:ext cx="14288" cy="198424"/>
            </a:xfrm>
            <a:custGeom>
              <a:avLst/>
              <a:gdLst>
                <a:gd name="T0" fmla="*/ 9 w 9"/>
                <a:gd name="T1" fmla="*/ 0 h 96"/>
                <a:gd name="T2" fmla="*/ 4 w 9"/>
                <a:gd name="T3" fmla="*/ 96 h 96"/>
                <a:gd name="T4" fmla="*/ 0 w 9"/>
                <a:gd name="T5" fmla="*/ 2 h 96"/>
              </a:gdLst>
              <a:ahLst/>
              <a:cxnLst>
                <a:cxn ang="0">
                  <a:pos x="T0" y="T1"/>
                </a:cxn>
                <a:cxn ang="0">
                  <a:pos x="T2" y="T3"/>
                </a:cxn>
                <a:cxn ang="0">
                  <a:pos x="T4" y="T5"/>
                </a:cxn>
              </a:cxnLst>
              <a:rect l="0" t="0" r="r" b="b"/>
              <a:pathLst>
                <a:path w="9" h="96">
                  <a:moveTo>
                    <a:pt x="9" y="0"/>
                  </a:moveTo>
                  <a:cubicBezTo>
                    <a:pt x="9" y="53"/>
                    <a:pt x="7" y="96"/>
                    <a:pt x="4" y="96"/>
                  </a:cubicBezTo>
                  <a:cubicBezTo>
                    <a:pt x="2" y="96"/>
                    <a:pt x="0" y="54"/>
                    <a:pt x="0" y="2"/>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94" name="Freeform 572">
              <a:extLst>
                <a:ext uri="{FF2B5EF4-FFF2-40B4-BE49-F238E27FC236}">
                  <a16:creationId xmlns:a16="http://schemas.microsoft.com/office/drawing/2014/main" id="{61E12E98-36D0-4C0D-8703-0DD7EEA1528E}"/>
                </a:ext>
              </a:extLst>
            </p:cNvPr>
            <p:cNvSpPr>
              <a:spLocks/>
            </p:cNvSpPr>
            <p:nvPr/>
          </p:nvSpPr>
          <p:spPr bwMode="auto">
            <a:xfrm>
              <a:off x="10977270" y="3711575"/>
              <a:ext cx="14288" cy="198424"/>
            </a:xfrm>
            <a:custGeom>
              <a:avLst/>
              <a:gdLst>
                <a:gd name="T0" fmla="*/ 0 w 9"/>
                <a:gd name="T1" fmla="*/ 96 h 96"/>
                <a:gd name="T2" fmla="*/ 4 w 9"/>
                <a:gd name="T3" fmla="*/ 0 h 96"/>
                <a:gd name="T4" fmla="*/ 9 w 9"/>
                <a:gd name="T5" fmla="*/ 94 h 96"/>
              </a:gdLst>
              <a:ahLst/>
              <a:cxnLst>
                <a:cxn ang="0">
                  <a:pos x="T0" y="T1"/>
                </a:cxn>
                <a:cxn ang="0">
                  <a:pos x="T2" y="T3"/>
                </a:cxn>
                <a:cxn ang="0">
                  <a:pos x="T4" y="T5"/>
                </a:cxn>
              </a:cxnLst>
              <a:rect l="0" t="0" r="r" b="b"/>
              <a:pathLst>
                <a:path w="9" h="96">
                  <a:moveTo>
                    <a:pt x="0" y="96"/>
                  </a:moveTo>
                  <a:cubicBezTo>
                    <a:pt x="0" y="43"/>
                    <a:pt x="2" y="0"/>
                    <a:pt x="4" y="0"/>
                  </a:cubicBezTo>
                  <a:cubicBezTo>
                    <a:pt x="7" y="0"/>
                    <a:pt x="9" y="42"/>
                    <a:pt x="9" y="94"/>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95" name="Freeform 573">
              <a:extLst>
                <a:ext uri="{FF2B5EF4-FFF2-40B4-BE49-F238E27FC236}">
                  <a16:creationId xmlns:a16="http://schemas.microsoft.com/office/drawing/2014/main" id="{F6102DBF-998C-453F-ABF7-8C9E8706A489}"/>
                </a:ext>
              </a:extLst>
            </p:cNvPr>
            <p:cNvSpPr>
              <a:spLocks/>
            </p:cNvSpPr>
            <p:nvPr/>
          </p:nvSpPr>
          <p:spPr bwMode="auto">
            <a:xfrm>
              <a:off x="10991557" y="3905866"/>
              <a:ext cx="14288" cy="198424"/>
            </a:xfrm>
            <a:custGeom>
              <a:avLst/>
              <a:gdLst>
                <a:gd name="T0" fmla="*/ 9 w 9"/>
                <a:gd name="T1" fmla="*/ 0 h 96"/>
                <a:gd name="T2" fmla="*/ 4 w 9"/>
                <a:gd name="T3" fmla="*/ 96 h 96"/>
                <a:gd name="T4" fmla="*/ 0 w 9"/>
                <a:gd name="T5" fmla="*/ 2 h 96"/>
              </a:gdLst>
              <a:ahLst/>
              <a:cxnLst>
                <a:cxn ang="0">
                  <a:pos x="T0" y="T1"/>
                </a:cxn>
                <a:cxn ang="0">
                  <a:pos x="T2" y="T3"/>
                </a:cxn>
                <a:cxn ang="0">
                  <a:pos x="T4" y="T5"/>
                </a:cxn>
              </a:cxnLst>
              <a:rect l="0" t="0" r="r" b="b"/>
              <a:pathLst>
                <a:path w="9" h="96">
                  <a:moveTo>
                    <a:pt x="9" y="0"/>
                  </a:moveTo>
                  <a:cubicBezTo>
                    <a:pt x="9" y="53"/>
                    <a:pt x="7" y="96"/>
                    <a:pt x="4" y="96"/>
                  </a:cubicBezTo>
                  <a:cubicBezTo>
                    <a:pt x="2" y="96"/>
                    <a:pt x="0" y="54"/>
                    <a:pt x="0" y="2"/>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grpSp>
      <p:grpSp>
        <p:nvGrpSpPr>
          <p:cNvPr id="196" name="Group 195">
            <a:extLst>
              <a:ext uri="{FF2B5EF4-FFF2-40B4-BE49-F238E27FC236}">
                <a16:creationId xmlns:a16="http://schemas.microsoft.com/office/drawing/2014/main" id="{DAD20043-E7E5-4BA4-8A24-8811EC140AF0}"/>
              </a:ext>
            </a:extLst>
          </p:cNvPr>
          <p:cNvGrpSpPr/>
          <p:nvPr/>
        </p:nvGrpSpPr>
        <p:grpSpPr>
          <a:xfrm>
            <a:off x="3849352" y="3593815"/>
            <a:ext cx="129986" cy="151771"/>
            <a:chOff x="10498102" y="4637922"/>
            <a:chExt cx="195644" cy="391577"/>
          </a:xfrm>
        </p:grpSpPr>
        <p:sp>
          <p:nvSpPr>
            <p:cNvPr id="197" name="Freeform 575">
              <a:extLst>
                <a:ext uri="{FF2B5EF4-FFF2-40B4-BE49-F238E27FC236}">
                  <a16:creationId xmlns:a16="http://schemas.microsoft.com/office/drawing/2014/main" id="{EB1639A1-B87A-48E4-96BA-C10CDB1192DB}"/>
                </a:ext>
              </a:extLst>
            </p:cNvPr>
            <p:cNvSpPr>
              <a:spLocks/>
            </p:cNvSpPr>
            <p:nvPr/>
          </p:nvSpPr>
          <p:spPr bwMode="auto">
            <a:xfrm>
              <a:off x="10498102" y="4637922"/>
              <a:ext cx="12228" cy="197218"/>
            </a:xfrm>
            <a:custGeom>
              <a:avLst/>
              <a:gdLst>
                <a:gd name="T0" fmla="*/ 0 w 9"/>
                <a:gd name="T1" fmla="*/ 69 h 69"/>
                <a:gd name="T2" fmla="*/ 4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4"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98" name="Freeform 576">
              <a:extLst>
                <a:ext uri="{FF2B5EF4-FFF2-40B4-BE49-F238E27FC236}">
                  <a16:creationId xmlns:a16="http://schemas.microsoft.com/office/drawing/2014/main" id="{E152F421-B549-497F-9346-608A0B8241C3}"/>
                </a:ext>
              </a:extLst>
            </p:cNvPr>
            <p:cNvSpPr>
              <a:spLocks/>
            </p:cNvSpPr>
            <p:nvPr/>
          </p:nvSpPr>
          <p:spPr bwMode="auto">
            <a:xfrm>
              <a:off x="10510329" y="4832281"/>
              <a:ext cx="12228" cy="197218"/>
            </a:xfrm>
            <a:custGeom>
              <a:avLst/>
              <a:gdLst>
                <a:gd name="T0" fmla="*/ 9 w 9"/>
                <a:gd name="T1" fmla="*/ 0 h 69"/>
                <a:gd name="T2" fmla="*/ 4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4" y="69"/>
                  </a:cubicBezTo>
                  <a:cubicBezTo>
                    <a:pt x="2" y="69"/>
                    <a:pt x="0" y="39"/>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199" name="Freeform 577">
              <a:extLst>
                <a:ext uri="{FF2B5EF4-FFF2-40B4-BE49-F238E27FC236}">
                  <a16:creationId xmlns:a16="http://schemas.microsoft.com/office/drawing/2014/main" id="{F780E141-5F80-47C0-9024-E6D6CE884F88}"/>
                </a:ext>
              </a:extLst>
            </p:cNvPr>
            <p:cNvSpPr>
              <a:spLocks/>
            </p:cNvSpPr>
            <p:nvPr/>
          </p:nvSpPr>
          <p:spPr bwMode="auto">
            <a:xfrm>
              <a:off x="10522557" y="4637922"/>
              <a:ext cx="12228" cy="197218"/>
            </a:xfrm>
            <a:custGeom>
              <a:avLst/>
              <a:gdLst>
                <a:gd name="T0" fmla="*/ 0 w 9"/>
                <a:gd name="T1" fmla="*/ 69 h 69"/>
                <a:gd name="T2" fmla="*/ 4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4"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00" name="Freeform 578">
              <a:extLst>
                <a:ext uri="{FF2B5EF4-FFF2-40B4-BE49-F238E27FC236}">
                  <a16:creationId xmlns:a16="http://schemas.microsoft.com/office/drawing/2014/main" id="{58DF5310-D526-4B5A-958D-D1419103ED55}"/>
                </a:ext>
              </a:extLst>
            </p:cNvPr>
            <p:cNvSpPr>
              <a:spLocks/>
            </p:cNvSpPr>
            <p:nvPr/>
          </p:nvSpPr>
          <p:spPr bwMode="auto">
            <a:xfrm>
              <a:off x="10534785" y="4832281"/>
              <a:ext cx="12228" cy="197218"/>
            </a:xfrm>
            <a:custGeom>
              <a:avLst/>
              <a:gdLst>
                <a:gd name="T0" fmla="*/ 9 w 9"/>
                <a:gd name="T1" fmla="*/ 0 h 69"/>
                <a:gd name="T2" fmla="*/ 4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4" y="69"/>
                  </a:cubicBezTo>
                  <a:cubicBezTo>
                    <a:pt x="2" y="69"/>
                    <a:pt x="0" y="39"/>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01" name="Freeform 579">
              <a:extLst>
                <a:ext uri="{FF2B5EF4-FFF2-40B4-BE49-F238E27FC236}">
                  <a16:creationId xmlns:a16="http://schemas.microsoft.com/office/drawing/2014/main" id="{158BD776-3AB8-4A79-9870-6475AB4121EB}"/>
                </a:ext>
              </a:extLst>
            </p:cNvPr>
            <p:cNvSpPr>
              <a:spLocks/>
            </p:cNvSpPr>
            <p:nvPr/>
          </p:nvSpPr>
          <p:spPr bwMode="auto">
            <a:xfrm>
              <a:off x="10547013" y="4637922"/>
              <a:ext cx="12228" cy="197218"/>
            </a:xfrm>
            <a:custGeom>
              <a:avLst/>
              <a:gdLst>
                <a:gd name="T0" fmla="*/ 0 w 9"/>
                <a:gd name="T1" fmla="*/ 69 h 69"/>
                <a:gd name="T2" fmla="*/ 4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4"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02" name="Freeform 580">
              <a:extLst>
                <a:ext uri="{FF2B5EF4-FFF2-40B4-BE49-F238E27FC236}">
                  <a16:creationId xmlns:a16="http://schemas.microsoft.com/office/drawing/2014/main" id="{BAE28824-3007-4CB5-BE67-CEB40016B0A5}"/>
                </a:ext>
              </a:extLst>
            </p:cNvPr>
            <p:cNvSpPr>
              <a:spLocks/>
            </p:cNvSpPr>
            <p:nvPr/>
          </p:nvSpPr>
          <p:spPr bwMode="auto">
            <a:xfrm>
              <a:off x="10559240" y="4832281"/>
              <a:ext cx="12228" cy="197218"/>
            </a:xfrm>
            <a:custGeom>
              <a:avLst/>
              <a:gdLst>
                <a:gd name="T0" fmla="*/ 9 w 9"/>
                <a:gd name="T1" fmla="*/ 0 h 69"/>
                <a:gd name="T2" fmla="*/ 4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4" y="69"/>
                  </a:cubicBezTo>
                  <a:cubicBezTo>
                    <a:pt x="2" y="69"/>
                    <a:pt x="0" y="39"/>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03" name="Freeform 581">
              <a:extLst>
                <a:ext uri="{FF2B5EF4-FFF2-40B4-BE49-F238E27FC236}">
                  <a16:creationId xmlns:a16="http://schemas.microsoft.com/office/drawing/2014/main" id="{856CABEC-89B5-45E1-BF46-B3554AA8ECEF}"/>
                </a:ext>
              </a:extLst>
            </p:cNvPr>
            <p:cNvSpPr>
              <a:spLocks/>
            </p:cNvSpPr>
            <p:nvPr/>
          </p:nvSpPr>
          <p:spPr bwMode="auto">
            <a:xfrm>
              <a:off x="10571468" y="4637922"/>
              <a:ext cx="12228" cy="197218"/>
            </a:xfrm>
            <a:custGeom>
              <a:avLst/>
              <a:gdLst>
                <a:gd name="T0" fmla="*/ 0 w 9"/>
                <a:gd name="T1" fmla="*/ 69 h 69"/>
                <a:gd name="T2" fmla="*/ 4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4"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04" name="Freeform 582">
              <a:extLst>
                <a:ext uri="{FF2B5EF4-FFF2-40B4-BE49-F238E27FC236}">
                  <a16:creationId xmlns:a16="http://schemas.microsoft.com/office/drawing/2014/main" id="{83124448-30CF-4F4A-83D8-02EB290CE75D}"/>
                </a:ext>
              </a:extLst>
            </p:cNvPr>
            <p:cNvSpPr>
              <a:spLocks/>
            </p:cNvSpPr>
            <p:nvPr/>
          </p:nvSpPr>
          <p:spPr bwMode="auto">
            <a:xfrm>
              <a:off x="10583696" y="4832281"/>
              <a:ext cx="12228" cy="197218"/>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9"/>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05" name="Freeform 583">
              <a:extLst>
                <a:ext uri="{FF2B5EF4-FFF2-40B4-BE49-F238E27FC236}">
                  <a16:creationId xmlns:a16="http://schemas.microsoft.com/office/drawing/2014/main" id="{4B1B50CD-5BF2-4B9B-BA2B-0CC1445A2D53}"/>
                </a:ext>
              </a:extLst>
            </p:cNvPr>
            <p:cNvSpPr>
              <a:spLocks/>
            </p:cNvSpPr>
            <p:nvPr/>
          </p:nvSpPr>
          <p:spPr bwMode="auto">
            <a:xfrm>
              <a:off x="10595924" y="4637922"/>
              <a:ext cx="12228" cy="197218"/>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06" name="Freeform 584">
              <a:extLst>
                <a:ext uri="{FF2B5EF4-FFF2-40B4-BE49-F238E27FC236}">
                  <a16:creationId xmlns:a16="http://schemas.microsoft.com/office/drawing/2014/main" id="{529454D2-4992-4406-86B5-4D223EBDE2FA}"/>
                </a:ext>
              </a:extLst>
            </p:cNvPr>
            <p:cNvSpPr>
              <a:spLocks/>
            </p:cNvSpPr>
            <p:nvPr/>
          </p:nvSpPr>
          <p:spPr bwMode="auto">
            <a:xfrm>
              <a:off x="10608151" y="4832281"/>
              <a:ext cx="12228" cy="197218"/>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9"/>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07" name="Freeform 585">
              <a:extLst>
                <a:ext uri="{FF2B5EF4-FFF2-40B4-BE49-F238E27FC236}">
                  <a16:creationId xmlns:a16="http://schemas.microsoft.com/office/drawing/2014/main" id="{E52E849E-1046-42C6-8358-0EADD5360DEC}"/>
                </a:ext>
              </a:extLst>
            </p:cNvPr>
            <p:cNvSpPr>
              <a:spLocks/>
            </p:cNvSpPr>
            <p:nvPr/>
          </p:nvSpPr>
          <p:spPr bwMode="auto">
            <a:xfrm>
              <a:off x="10620379" y="4637922"/>
              <a:ext cx="12228" cy="197218"/>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08" name="Freeform 586">
              <a:extLst>
                <a:ext uri="{FF2B5EF4-FFF2-40B4-BE49-F238E27FC236}">
                  <a16:creationId xmlns:a16="http://schemas.microsoft.com/office/drawing/2014/main" id="{0A962D43-FA4E-45D3-A19F-F9325BA84D00}"/>
                </a:ext>
              </a:extLst>
            </p:cNvPr>
            <p:cNvSpPr>
              <a:spLocks/>
            </p:cNvSpPr>
            <p:nvPr/>
          </p:nvSpPr>
          <p:spPr bwMode="auto">
            <a:xfrm>
              <a:off x="10632607" y="4832281"/>
              <a:ext cx="12228" cy="197218"/>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9"/>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09" name="Freeform 588">
              <a:extLst>
                <a:ext uri="{FF2B5EF4-FFF2-40B4-BE49-F238E27FC236}">
                  <a16:creationId xmlns:a16="http://schemas.microsoft.com/office/drawing/2014/main" id="{538B58FB-F290-46D6-B309-D8ECACD5A74F}"/>
                </a:ext>
              </a:extLst>
            </p:cNvPr>
            <p:cNvSpPr>
              <a:spLocks/>
            </p:cNvSpPr>
            <p:nvPr/>
          </p:nvSpPr>
          <p:spPr bwMode="auto">
            <a:xfrm>
              <a:off x="10644834" y="4637922"/>
              <a:ext cx="12228" cy="197218"/>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10" name="Freeform 589">
              <a:extLst>
                <a:ext uri="{FF2B5EF4-FFF2-40B4-BE49-F238E27FC236}">
                  <a16:creationId xmlns:a16="http://schemas.microsoft.com/office/drawing/2014/main" id="{00442B1A-CA2B-4A20-B7CF-0A466F587F87}"/>
                </a:ext>
              </a:extLst>
            </p:cNvPr>
            <p:cNvSpPr>
              <a:spLocks/>
            </p:cNvSpPr>
            <p:nvPr/>
          </p:nvSpPr>
          <p:spPr bwMode="auto">
            <a:xfrm>
              <a:off x="10657062" y="4832281"/>
              <a:ext cx="12228" cy="197218"/>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9"/>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11" name="Freeform 590">
              <a:extLst>
                <a:ext uri="{FF2B5EF4-FFF2-40B4-BE49-F238E27FC236}">
                  <a16:creationId xmlns:a16="http://schemas.microsoft.com/office/drawing/2014/main" id="{B06441EF-81BB-4CF7-9FE7-72239DE8EAB5}"/>
                </a:ext>
              </a:extLst>
            </p:cNvPr>
            <p:cNvSpPr>
              <a:spLocks/>
            </p:cNvSpPr>
            <p:nvPr/>
          </p:nvSpPr>
          <p:spPr bwMode="auto">
            <a:xfrm>
              <a:off x="10669289" y="4637922"/>
              <a:ext cx="12228" cy="197218"/>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12" name="Freeform 591">
              <a:extLst>
                <a:ext uri="{FF2B5EF4-FFF2-40B4-BE49-F238E27FC236}">
                  <a16:creationId xmlns:a16="http://schemas.microsoft.com/office/drawing/2014/main" id="{4BC62E30-1E57-4165-9895-91CA4A80E439}"/>
                </a:ext>
              </a:extLst>
            </p:cNvPr>
            <p:cNvSpPr>
              <a:spLocks/>
            </p:cNvSpPr>
            <p:nvPr/>
          </p:nvSpPr>
          <p:spPr bwMode="auto">
            <a:xfrm>
              <a:off x="10681518" y="4832281"/>
              <a:ext cx="12228" cy="197218"/>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9"/>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grpSp>
      <p:grpSp>
        <p:nvGrpSpPr>
          <p:cNvPr id="213" name="Group 212">
            <a:extLst>
              <a:ext uri="{FF2B5EF4-FFF2-40B4-BE49-F238E27FC236}">
                <a16:creationId xmlns:a16="http://schemas.microsoft.com/office/drawing/2014/main" id="{45B295AD-2959-4273-9EB9-C010F765A975}"/>
              </a:ext>
            </a:extLst>
          </p:cNvPr>
          <p:cNvGrpSpPr/>
          <p:nvPr/>
        </p:nvGrpSpPr>
        <p:grpSpPr>
          <a:xfrm>
            <a:off x="4154852" y="4133978"/>
            <a:ext cx="98031" cy="225324"/>
            <a:chOff x="10642404" y="5561156"/>
            <a:chExt cx="183730" cy="419104"/>
          </a:xfrm>
        </p:grpSpPr>
        <p:sp>
          <p:nvSpPr>
            <p:cNvPr id="214" name="Freeform 604">
              <a:extLst>
                <a:ext uri="{FF2B5EF4-FFF2-40B4-BE49-F238E27FC236}">
                  <a16:creationId xmlns:a16="http://schemas.microsoft.com/office/drawing/2014/main" id="{B6288926-8E3C-42B8-9BA2-DFC547E25D0A}"/>
                </a:ext>
              </a:extLst>
            </p:cNvPr>
            <p:cNvSpPr>
              <a:spLocks/>
            </p:cNvSpPr>
            <p:nvPr/>
          </p:nvSpPr>
          <p:spPr bwMode="auto">
            <a:xfrm>
              <a:off x="10642404" y="5561156"/>
              <a:ext cx="11404" cy="210303"/>
            </a:xfrm>
            <a:custGeom>
              <a:avLst/>
              <a:gdLst>
                <a:gd name="T0" fmla="*/ 0 w 9"/>
                <a:gd name="T1" fmla="*/ 140 h 140"/>
                <a:gd name="T2" fmla="*/ 5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5"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15" name="Freeform 605">
              <a:extLst>
                <a:ext uri="{FF2B5EF4-FFF2-40B4-BE49-F238E27FC236}">
                  <a16:creationId xmlns:a16="http://schemas.microsoft.com/office/drawing/2014/main" id="{0441CD89-E30F-4899-85EF-7294488075E1}"/>
                </a:ext>
              </a:extLst>
            </p:cNvPr>
            <p:cNvSpPr>
              <a:spLocks/>
            </p:cNvSpPr>
            <p:nvPr/>
          </p:nvSpPr>
          <p:spPr bwMode="auto">
            <a:xfrm>
              <a:off x="10653808" y="5768455"/>
              <a:ext cx="11404" cy="211805"/>
            </a:xfrm>
            <a:custGeom>
              <a:avLst/>
              <a:gdLst>
                <a:gd name="T0" fmla="*/ 9 w 9"/>
                <a:gd name="T1" fmla="*/ 0 h 141"/>
                <a:gd name="T2" fmla="*/ 5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5"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16" name="Freeform 606">
              <a:extLst>
                <a:ext uri="{FF2B5EF4-FFF2-40B4-BE49-F238E27FC236}">
                  <a16:creationId xmlns:a16="http://schemas.microsoft.com/office/drawing/2014/main" id="{A62277A9-0FCB-4A28-B787-64CE8C005E5C}"/>
                </a:ext>
              </a:extLst>
            </p:cNvPr>
            <p:cNvSpPr>
              <a:spLocks/>
            </p:cNvSpPr>
            <p:nvPr/>
          </p:nvSpPr>
          <p:spPr bwMode="auto">
            <a:xfrm>
              <a:off x="10665212" y="5561156"/>
              <a:ext cx="11404" cy="210303"/>
            </a:xfrm>
            <a:custGeom>
              <a:avLst/>
              <a:gdLst>
                <a:gd name="T0" fmla="*/ 0 w 9"/>
                <a:gd name="T1" fmla="*/ 140 h 140"/>
                <a:gd name="T2" fmla="*/ 5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5"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17" name="Freeform 607">
              <a:extLst>
                <a:ext uri="{FF2B5EF4-FFF2-40B4-BE49-F238E27FC236}">
                  <a16:creationId xmlns:a16="http://schemas.microsoft.com/office/drawing/2014/main" id="{6EFEC4B5-78E1-4AA8-B666-C62A8F1E9A06}"/>
                </a:ext>
              </a:extLst>
            </p:cNvPr>
            <p:cNvSpPr>
              <a:spLocks/>
            </p:cNvSpPr>
            <p:nvPr/>
          </p:nvSpPr>
          <p:spPr bwMode="auto">
            <a:xfrm>
              <a:off x="10676616" y="5768455"/>
              <a:ext cx="11404" cy="211805"/>
            </a:xfrm>
            <a:custGeom>
              <a:avLst/>
              <a:gdLst>
                <a:gd name="T0" fmla="*/ 9 w 9"/>
                <a:gd name="T1" fmla="*/ 0 h 141"/>
                <a:gd name="T2" fmla="*/ 5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5"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18" name="Freeform 608">
              <a:extLst>
                <a:ext uri="{FF2B5EF4-FFF2-40B4-BE49-F238E27FC236}">
                  <a16:creationId xmlns:a16="http://schemas.microsoft.com/office/drawing/2014/main" id="{38BDDFC2-B99C-45CA-A2AC-CFD074D82B44}"/>
                </a:ext>
              </a:extLst>
            </p:cNvPr>
            <p:cNvSpPr>
              <a:spLocks/>
            </p:cNvSpPr>
            <p:nvPr/>
          </p:nvSpPr>
          <p:spPr bwMode="auto">
            <a:xfrm>
              <a:off x="10688020" y="5561156"/>
              <a:ext cx="12671" cy="210303"/>
            </a:xfrm>
            <a:custGeom>
              <a:avLst/>
              <a:gdLst>
                <a:gd name="T0" fmla="*/ 0 w 10"/>
                <a:gd name="T1" fmla="*/ 140 h 140"/>
                <a:gd name="T2" fmla="*/ 5 w 10"/>
                <a:gd name="T3" fmla="*/ 0 h 140"/>
                <a:gd name="T4" fmla="*/ 10 w 10"/>
                <a:gd name="T5" fmla="*/ 138 h 140"/>
              </a:gdLst>
              <a:ahLst/>
              <a:cxnLst>
                <a:cxn ang="0">
                  <a:pos x="T0" y="T1"/>
                </a:cxn>
                <a:cxn ang="0">
                  <a:pos x="T2" y="T3"/>
                </a:cxn>
                <a:cxn ang="0">
                  <a:pos x="T4" y="T5"/>
                </a:cxn>
              </a:cxnLst>
              <a:rect l="0" t="0" r="r" b="b"/>
              <a:pathLst>
                <a:path w="10" h="140">
                  <a:moveTo>
                    <a:pt x="0" y="140"/>
                  </a:moveTo>
                  <a:cubicBezTo>
                    <a:pt x="0" y="63"/>
                    <a:pt x="2" y="0"/>
                    <a:pt x="5" y="0"/>
                  </a:cubicBezTo>
                  <a:cubicBezTo>
                    <a:pt x="8" y="0"/>
                    <a:pt x="10" y="62"/>
                    <a:pt x="10"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19" name="Freeform 609">
              <a:extLst>
                <a:ext uri="{FF2B5EF4-FFF2-40B4-BE49-F238E27FC236}">
                  <a16:creationId xmlns:a16="http://schemas.microsoft.com/office/drawing/2014/main" id="{D72966A8-C8BC-4D05-9937-38025B52241D}"/>
                </a:ext>
              </a:extLst>
            </p:cNvPr>
            <p:cNvSpPr>
              <a:spLocks/>
            </p:cNvSpPr>
            <p:nvPr/>
          </p:nvSpPr>
          <p:spPr bwMode="auto">
            <a:xfrm>
              <a:off x="10700691" y="5768455"/>
              <a:ext cx="10137" cy="211805"/>
            </a:xfrm>
            <a:custGeom>
              <a:avLst/>
              <a:gdLst>
                <a:gd name="T0" fmla="*/ 8 w 8"/>
                <a:gd name="T1" fmla="*/ 0 h 141"/>
                <a:gd name="T2" fmla="*/ 4 w 8"/>
                <a:gd name="T3" fmla="*/ 141 h 141"/>
                <a:gd name="T4" fmla="*/ 0 w 8"/>
                <a:gd name="T5" fmla="*/ 2 h 141"/>
              </a:gdLst>
              <a:ahLst/>
              <a:cxnLst>
                <a:cxn ang="0">
                  <a:pos x="T0" y="T1"/>
                </a:cxn>
                <a:cxn ang="0">
                  <a:pos x="T2" y="T3"/>
                </a:cxn>
                <a:cxn ang="0">
                  <a:pos x="T4" y="T5"/>
                </a:cxn>
              </a:cxnLst>
              <a:rect l="0" t="0" r="r" b="b"/>
              <a:pathLst>
                <a:path w="8" h="141">
                  <a:moveTo>
                    <a:pt x="8" y="0"/>
                  </a:moveTo>
                  <a:cubicBezTo>
                    <a:pt x="8" y="78"/>
                    <a:pt x="6"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20" name="Freeform 610">
              <a:extLst>
                <a:ext uri="{FF2B5EF4-FFF2-40B4-BE49-F238E27FC236}">
                  <a16:creationId xmlns:a16="http://schemas.microsoft.com/office/drawing/2014/main" id="{2227FB43-FD1F-4207-A609-AC303A66CC68}"/>
                </a:ext>
              </a:extLst>
            </p:cNvPr>
            <p:cNvSpPr>
              <a:spLocks/>
            </p:cNvSpPr>
            <p:nvPr/>
          </p:nvSpPr>
          <p:spPr bwMode="auto">
            <a:xfrm>
              <a:off x="10710828" y="5561156"/>
              <a:ext cx="12671" cy="210303"/>
            </a:xfrm>
            <a:custGeom>
              <a:avLst/>
              <a:gdLst>
                <a:gd name="T0" fmla="*/ 0 w 10"/>
                <a:gd name="T1" fmla="*/ 140 h 140"/>
                <a:gd name="T2" fmla="*/ 5 w 10"/>
                <a:gd name="T3" fmla="*/ 0 h 140"/>
                <a:gd name="T4" fmla="*/ 10 w 10"/>
                <a:gd name="T5" fmla="*/ 138 h 140"/>
              </a:gdLst>
              <a:ahLst/>
              <a:cxnLst>
                <a:cxn ang="0">
                  <a:pos x="T0" y="T1"/>
                </a:cxn>
                <a:cxn ang="0">
                  <a:pos x="T2" y="T3"/>
                </a:cxn>
                <a:cxn ang="0">
                  <a:pos x="T4" y="T5"/>
                </a:cxn>
              </a:cxnLst>
              <a:rect l="0" t="0" r="r" b="b"/>
              <a:pathLst>
                <a:path w="10" h="140">
                  <a:moveTo>
                    <a:pt x="0" y="140"/>
                  </a:moveTo>
                  <a:cubicBezTo>
                    <a:pt x="0" y="63"/>
                    <a:pt x="2" y="0"/>
                    <a:pt x="5" y="0"/>
                  </a:cubicBezTo>
                  <a:cubicBezTo>
                    <a:pt x="8" y="0"/>
                    <a:pt x="10" y="62"/>
                    <a:pt x="10"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21" name="Freeform 611">
              <a:extLst>
                <a:ext uri="{FF2B5EF4-FFF2-40B4-BE49-F238E27FC236}">
                  <a16:creationId xmlns:a16="http://schemas.microsoft.com/office/drawing/2014/main" id="{BE38BA96-A32E-4CF9-9A51-118FE5E4C2D0}"/>
                </a:ext>
              </a:extLst>
            </p:cNvPr>
            <p:cNvSpPr>
              <a:spLocks/>
            </p:cNvSpPr>
            <p:nvPr/>
          </p:nvSpPr>
          <p:spPr bwMode="auto">
            <a:xfrm>
              <a:off x="10723499" y="5768455"/>
              <a:ext cx="10137" cy="211805"/>
            </a:xfrm>
            <a:custGeom>
              <a:avLst/>
              <a:gdLst>
                <a:gd name="T0" fmla="*/ 8 w 8"/>
                <a:gd name="T1" fmla="*/ 0 h 141"/>
                <a:gd name="T2" fmla="*/ 4 w 8"/>
                <a:gd name="T3" fmla="*/ 141 h 141"/>
                <a:gd name="T4" fmla="*/ 0 w 8"/>
                <a:gd name="T5" fmla="*/ 2 h 141"/>
              </a:gdLst>
              <a:ahLst/>
              <a:cxnLst>
                <a:cxn ang="0">
                  <a:pos x="T0" y="T1"/>
                </a:cxn>
                <a:cxn ang="0">
                  <a:pos x="T2" y="T3"/>
                </a:cxn>
                <a:cxn ang="0">
                  <a:pos x="T4" y="T5"/>
                </a:cxn>
              </a:cxnLst>
              <a:rect l="0" t="0" r="r" b="b"/>
              <a:pathLst>
                <a:path w="8" h="141">
                  <a:moveTo>
                    <a:pt x="8" y="0"/>
                  </a:moveTo>
                  <a:cubicBezTo>
                    <a:pt x="8" y="78"/>
                    <a:pt x="6"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22" name="Freeform 612">
              <a:extLst>
                <a:ext uri="{FF2B5EF4-FFF2-40B4-BE49-F238E27FC236}">
                  <a16:creationId xmlns:a16="http://schemas.microsoft.com/office/drawing/2014/main" id="{460DF674-CAEF-4B6C-B1F5-B076F541D322}"/>
                </a:ext>
              </a:extLst>
            </p:cNvPr>
            <p:cNvSpPr>
              <a:spLocks/>
            </p:cNvSpPr>
            <p:nvPr/>
          </p:nvSpPr>
          <p:spPr bwMode="auto">
            <a:xfrm>
              <a:off x="10734902" y="5561156"/>
              <a:ext cx="11404" cy="210303"/>
            </a:xfrm>
            <a:custGeom>
              <a:avLst/>
              <a:gdLst>
                <a:gd name="T0" fmla="*/ 0 w 9"/>
                <a:gd name="T1" fmla="*/ 140 h 140"/>
                <a:gd name="T2" fmla="*/ 4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4"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23" name="Freeform 613">
              <a:extLst>
                <a:ext uri="{FF2B5EF4-FFF2-40B4-BE49-F238E27FC236}">
                  <a16:creationId xmlns:a16="http://schemas.microsoft.com/office/drawing/2014/main" id="{204E4973-3B59-40C7-91F0-5A3185F21B13}"/>
                </a:ext>
              </a:extLst>
            </p:cNvPr>
            <p:cNvSpPr>
              <a:spLocks/>
            </p:cNvSpPr>
            <p:nvPr/>
          </p:nvSpPr>
          <p:spPr bwMode="auto">
            <a:xfrm>
              <a:off x="10746307" y="5768455"/>
              <a:ext cx="11404" cy="211805"/>
            </a:xfrm>
            <a:custGeom>
              <a:avLst/>
              <a:gdLst>
                <a:gd name="T0" fmla="*/ 9 w 9"/>
                <a:gd name="T1" fmla="*/ 0 h 141"/>
                <a:gd name="T2" fmla="*/ 4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24" name="Freeform 614">
              <a:extLst>
                <a:ext uri="{FF2B5EF4-FFF2-40B4-BE49-F238E27FC236}">
                  <a16:creationId xmlns:a16="http://schemas.microsoft.com/office/drawing/2014/main" id="{6E0103DF-9BC5-4E9B-92B2-3FB2D5D9C078}"/>
                </a:ext>
              </a:extLst>
            </p:cNvPr>
            <p:cNvSpPr>
              <a:spLocks/>
            </p:cNvSpPr>
            <p:nvPr/>
          </p:nvSpPr>
          <p:spPr bwMode="auto">
            <a:xfrm>
              <a:off x="10757710" y="5561156"/>
              <a:ext cx="11404" cy="210303"/>
            </a:xfrm>
            <a:custGeom>
              <a:avLst/>
              <a:gdLst>
                <a:gd name="T0" fmla="*/ 0 w 9"/>
                <a:gd name="T1" fmla="*/ 140 h 140"/>
                <a:gd name="T2" fmla="*/ 4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4"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25" name="Freeform 615">
              <a:extLst>
                <a:ext uri="{FF2B5EF4-FFF2-40B4-BE49-F238E27FC236}">
                  <a16:creationId xmlns:a16="http://schemas.microsoft.com/office/drawing/2014/main" id="{A05B353B-B1BC-4D72-806D-C6904AAAE7FF}"/>
                </a:ext>
              </a:extLst>
            </p:cNvPr>
            <p:cNvSpPr>
              <a:spLocks/>
            </p:cNvSpPr>
            <p:nvPr/>
          </p:nvSpPr>
          <p:spPr bwMode="auto">
            <a:xfrm>
              <a:off x="10769115" y="5768455"/>
              <a:ext cx="11404" cy="211805"/>
            </a:xfrm>
            <a:custGeom>
              <a:avLst/>
              <a:gdLst>
                <a:gd name="T0" fmla="*/ 9 w 9"/>
                <a:gd name="T1" fmla="*/ 0 h 141"/>
                <a:gd name="T2" fmla="*/ 4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26" name="Freeform 616">
              <a:extLst>
                <a:ext uri="{FF2B5EF4-FFF2-40B4-BE49-F238E27FC236}">
                  <a16:creationId xmlns:a16="http://schemas.microsoft.com/office/drawing/2014/main" id="{5D5508B0-4B23-4CBD-BE1E-D9E4D44B033B}"/>
                </a:ext>
              </a:extLst>
            </p:cNvPr>
            <p:cNvSpPr>
              <a:spLocks/>
            </p:cNvSpPr>
            <p:nvPr/>
          </p:nvSpPr>
          <p:spPr bwMode="auto">
            <a:xfrm>
              <a:off x="10780518" y="5561156"/>
              <a:ext cx="11404" cy="210303"/>
            </a:xfrm>
            <a:custGeom>
              <a:avLst/>
              <a:gdLst>
                <a:gd name="T0" fmla="*/ 0 w 9"/>
                <a:gd name="T1" fmla="*/ 140 h 140"/>
                <a:gd name="T2" fmla="*/ 4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4"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27" name="Freeform 617">
              <a:extLst>
                <a:ext uri="{FF2B5EF4-FFF2-40B4-BE49-F238E27FC236}">
                  <a16:creationId xmlns:a16="http://schemas.microsoft.com/office/drawing/2014/main" id="{75FE0490-C741-4CB8-B0B6-496BFA182016}"/>
                </a:ext>
              </a:extLst>
            </p:cNvPr>
            <p:cNvSpPr>
              <a:spLocks/>
            </p:cNvSpPr>
            <p:nvPr/>
          </p:nvSpPr>
          <p:spPr bwMode="auto">
            <a:xfrm>
              <a:off x="10791922" y="5768455"/>
              <a:ext cx="11404" cy="211805"/>
            </a:xfrm>
            <a:custGeom>
              <a:avLst/>
              <a:gdLst>
                <a:gd name="T0" fmla="*/ 9 w 9"/>
                <a:gd name="T1" fmla="*/ 0 h 141"/>
                <a:gd name="T2" fmla="*/ 4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28" name="Freeform 618">
              <a:extLst>
                <a:ext uri="{FF2B5EF4-FFF2-40B4-BE49-F238E27FC236}">
                  <a16:creationId xmlns:a16="http://schemas.microsoft.com/office/drawing/2014/main" id="{6534BB7B-4CB2-487E-BEC8-71C8EA971DD1}"/>
                </a:ext>
              </a:extLst>
            </p:cNvPr>
            <p:cNvSpPr>
              <a:spLocks/>
            </p:cNvSpPr>
            <p:nvPr/>
          </p:nvSpPr>
          <p:spPr bwMode="auto">
            <a:xfrm>
              <a:off x="10803326" y="5561156"/>
              <a:ext cx="11404" cy="210303"/>
            </a:xfrm>
            <a:custGeom>
              <a:avLst/>
              <a:gdLst>
                <a:gd name="T0" fmla="*/ 0 w 9"/>
                <a:gd name="T1" fmla="*/ 140 h 140"/>
                <a:gd name="T2" fmla="*/ 4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4"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29" name="Freeform 619">
              <a:extLst>
                <a:ext uri="{FF2B5EF4-FFF2-40B4-BE49-F238E27FC236}">
                  <a16:creationId xmlns:a16="http://schemas.microsoft.com/office/drawing/2014/main" id="{3C60DDDE-F6BF-4516-97CF-9773D399092D}"/>
                </a:ext>
              </a:extLst>
            </p:cNvPr>
            <p:cNvSpPr>
              <a:spLocks/>
            </p:cNvSpPr>
            <p:nvPr/>
          </p:nvSpPr>
          <p:spPr bwMode="auto">
            <a:xfrm>
              <a:off x="10814730" y="5768455"/>
              <a:ext cx="11404" cy="211805"/>
            </a:xfrm>
            <a:custGeom>
              <a:avLst/>
              <a:gdLst>
                <a:gd name="T0" fmla="*/ 9 w 9"/>
                <a:gd name="T1" fmla="*/ 0 h 141"/>
                <a:gd name="T2" fmla="*/ 4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grpSp>
      <p:cxnSp>
        <p:nvCxnSpPr>
          <p:cNvPr id="230" name="Straight Connector 229">
            <a:extLst>
              <a:ext uri="{FF2B5EF4-FFF2-40B4-BE49-F238E27FC236}">
                <a16:creationId xmlns:a16="http://schemas.microsoft.com/office/drawing/2014/main" id="{362D2D8E-D6A5-469D-B187-B4ABB67F8F15}"/>
              </a:ext>
            </a:extLst>
          </p:cNvPr>
          <p:cNvCxnSpPr>
            <a:cxnSpLocks/>
          </p:cNvCxnSpPr>
          <p:nvPr/>
        </p:nvCxnSpPr>
        <p:spPr>
          <a:xfrm>
            <a:off x="3827601" y="1907397"/>
            <a:ext cx="16184" cy="2553808"/>
          </a:xfrm>
          <a:prstGeom prst="line">
            <a:avLst/>
          </a:prstGeom>
          <a:ln w="38100">
            <a:solidFill>
              <a:schemeClr val="bg1">
                <a:lumMod val="65000"/>
              </a:schemeClr>
            </a:solidFill>
            <a:prstDash val="sysDot"/>
          </a:ln>
        </p:spPr>
        <p:style>
          <a:lnRef idx="1">
            <a:schemeClr val="accent1"/>
          </a:lnRef>
          <a:fillRef idx="0">
            <a:schemeClr val="accent1"/>
          </a:fillRef>
          <a:effectRef idx="0">
            <a:schemeClr val="accent1"/>
          </a:effectRef>
          <a:fontRef idx="minor">
            <a:schemeClr val="tx1"/>
          </a:fontRef>
        </p:style>
      </p:cxnSp>
      <p:sp>
        <p:nvSpPr>
          <p:cNvPr id="231" name="Oval 91">
            <a:extLst>
              <a:ext uri="{FF2B5EF4-FFF2-40B4-BE49-F238E27FC236}">
                <a16:creationId xmlns:a16="http://schemas.microsoft.com/office/drawing/2014/main" id="{9FFD842C-025E-4189-BD38-E21F00CA0F16}"/>
              </a:ext>
            </a:extLst>
          </p:cNvPr>
          <p:cNvSpPr>
            <a:spLocks noChangeArrowheads="1"/>
          </p:cNvSpPr>
          <p:nvPr/>
        </p:nvSpPr>
        <p:spPr bwMode="auto">
          <a:xfrm>
            <a:off x="2052104" y="2193990"/>
            <a:ext cx="251370" cy="243267"/>
          </a:xfrm>
          <a:prstGeom prst="ellipse">
            <a:avLst/>
          </a:prstGeom>
          <a:noFill/>
          <a:ln w="317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32" name="Rectangle 92">
            <a:extLst>
              <a:ext uri="{FF2B5EF4-FFF2-40B4-BE49-F238E27FC236}">
                <a16:creationId xmlns:a16="http://schemas.microsoft.com/office/drawing/2014/main" id="{82699CCD-2135-42F3-A54F-28329BDFEDC7}"/>
              </a:ext>
            </a:extLst>
          </p:cNvPr>
          <p:cNvSpPr>
            <a:spLocks noChangeArrowheads="1"/>
          </p:cNvSpPr>
          <p:nvPr/>
        </p:nvSpPr>
        <p:spPr bwMode="auto">
          <a:xfrm>
            <a:off x="2086563" y="2247702"/>
            <a:ext cx="179536"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l-GR" sz="900" dirty="0">
                <a:latin typeface="Segoe UI" panose="020B0502040204020203" pitchFamily="34" charset="0"/>
                <a:cs typeface="Segoe UI" panose="020B0502040204020203" pitchFamily="34" charset="0"/>
              </a:rPr>
              <a:t>Δθ</a:t>
            </a:r>
            <a:r>
              <a:rPr lang="en-US" sz="900" baseline="-25000" dirty="0">
                <a:latin typeface="Montserrat" panose="00000500000000000000" pitchFamily="2" charset="0"/>
                <a:cs typeface="Segoe UI" panose="020B0502040204020203" pitchFamily="34" charset="0"/>
              </a:rPr>
              <a:t>1</a:t>
            </a:r>
            <a:endParaRPr lang="en-US" altLang="en-US" sz="900" baseline="-25000" dirty="0">
              <a:latin typeface="Montserrat" panose="00000500000000000000" pitchFamily="2" charset="0"/>
              <a:cs typeface="Segoe UI" panose="020B0502040204020203" pitchFamily="34" charset="0"/>
            </a:endParaRPr>
          </a:p>
        </p:txBody>
      </p:sp>
      <p:sp>
        <p:nvSpPr>
          <p:cNvPr id="233" name="Oval 91">
            <a:extLst>
              <a:ext uri="{FF2B5EF4-FFF2-40B4-BE49-F238E27FC236}">
                <a16:creationId xmlns:a16="http://schemas.microsoft.com/office/drawing/2014/main" id="{50ED9FF1-86C5-4724-9F0D-46127D6FAB8D}"/>
              </a:ext>
            </a:extLst>
          </p:cNvPr>
          <p:cNvSpPr>
            <a:spLocks noChangeArrowheads="1"/>
          </p:cNvSpPr>
          <p:nvPr/>
        </p:nvSpPr>
        <p:spPr bwMode="auto">
          <a:xfrm>
            <a:off x="2052104" y="2822036"/>
            <a:ext cx="251370" cy="243267"/>
          </a:xfrm>
          <a:prstGeom prst="ellipse">
            <a:avLst/>
          </a:prstGeom>
          <a:noFill/>
          <a:ln w="317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34" name="Rectangle 92">
            <a:extLst>
              <a:ext uri="{FF2B5EF4-FFF2-40B4-BE49-F238E27FC236}">
                <a16:creationId xmlns:a16="http://schemas.microsoft.com/office/drawing/2014/main" id="{0CE6431C-C264-4E1D-A2DD-D76037B15A7C}"/>
              </a:ext>
            </a:extLst>
          </p:cNvPr>
          <p:cNvSpPr>
            <a:spLocks noChangeArrowheads="1"/>
          </p:cNvSpPr>
          <p:nvPr/>
        </p:nvSpPr>
        <p:spPr bwMode="auto">
          <a:xfrm>
            <a:off x="2079613" y="2862196"/>
            <a:ext cx="179536"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l-GR" sz="900" dirty="0">
                <a:latin typeface="Segoe UI" panose="020B0502040204020203" pitchFamily="34" charset="0"/>
                <a:cs typeface="Segoe UI" panose="020B0502040204020203" pitchFamily="34" charset="0"/>
              </a:rPr>
              <a:t>Δθ</a:t>
            </a:r>
            <a:r>
              <a:rPr lang="en-US" sz="900" baseline="-25000" dirty="0">
                <a:latin typeface="Montserrat" panose="00000500000000000000" pitchFamily="2" charset="0"/>
                <a:cs typeface="Segoe UI" panose="020B0502040204020203" pitchFamily="34" charset="0"/>
              </a:rPr>
              <a:t>2</a:t>
            </a:r>
            <a:endParaRPr lang="en-US" altLang="en-US" sz="900" baseline="-25000" dirty="0">
              <a:latin typeface="Montserrat" panose="00000500000000000000" pitchFamily="2" charset="0"/>
              <a:cs typeface="Segoe UI" panose="020B0502040204020203" pitchFamily="34" charset="0"/>
            </a:endParaRPr>
          </a:p>
        </p:txBody>
      </p:sp>
      <p:sp>
        <p:nvSpPr>
          <p:cNvPr id="235" name="Oval 91">
            <a:extLst>
              <a:ext uri="{FF2B5EF4-FFF2-40B4-BE49-F238E27FC236}">
                <a16:creationId xmlns:a16="http://schemas.microsoft.com/office/drawing/2014/main" id="{7CB4BF4E-F76B-47BE-9803-83B524377F0F}"/>
              </a:ext>
            </a:extLst>
          </p:cNvPr>
          <p:cNvSpPr>
            <a:spLocks noChangeArrowheads="1"/>
          </p:cNvSpPr>
          <p:nvPr/>
        </p:nvSpPr>
        <p:spPr bwMode="auto">
          <a:xfrm>
            <a:off x="2052104" y="3531171"/>
            <a:ext cx="251370" cy="243267"/>
          </a:xfrm>
          <a:prstGeom prst="ellipse">
            <a:avLst/>
          </a:prstGeom>
          <a:noFill/>
          <a:ln w="317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36" name="Rectangle 92">
            <a:extLst>
              <a:ext uri="{FF2B5EF4-FFF2-40B4-BE49-F238E27FC236}">
                <a16:creationId xmlns:a16="http://schemas.microsoft.com/office/drawing/2014/main" id="{C2111227-8F4F-4D30-B188-CDADE76161B4}"/>
              </a:ext>
            </a:extLst>
          </p:cNvPr>
          <p:cNvSpPr>
            <a:spLocks noChangeArrowheads="1"/>
          </p:cNvSpPr>
          <p:nvPr/>
        </p:nvSpPr>
        <p:spPr bwMode="auto">
          <a:xfrm>
            <a:off x="2089942" y="3582088"/>
            <a:ext cx="179536"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l-GR" sz="900" dirty="0">
                <a:latin typeface="Segoe UI" panose="020B0502040204020203" pitchFamily="34" charset="0"/>
                <a:cs typeface="Segoe UI" panose="020B0502040204020203" pitchFamily="34" charset="0"/>
              </a:rPr>
              <a:t>Δθ</a:t>
            </a:r>
            <a:r>
              <a:rPr lang="en-US" sz="900" baseline="-25000" dirty="0">
                <a:latin typeface="Montserrat" panose="00000500000000000000" pitchFamily="2" charset="0"/>
                <a:cs typeface="Segoe UI" panose="020B0502040204020203" pitchFamily="34" charset="0"/>
              </a:rPr>
              <a:t>3</a:t>
            </a:r>
            <a:endParaRPr lang="en-US" altLang="en-US" sz="900" baseline="-25000" dirty="0">
              <a:latin typeface="Montserrat" panose="00000500000000000000" pitchFamily="2" charset="0"/>
              <a:cs typeface="Segoe UI" panose="020B0502040204020203" pitchFamily="34" charset="0"/>
            </a:endParaRPr>
          </a:p>
        </p:txBody>
      </p:sp>
      <p:sp>
        <p:nvSpPr>
          <p:cNvPr id="237" name="Oval 91">
            <a:extLst>
              <a:ext uri="{FF2B5EF4-FFF2-40B4-BE49-F238E27FC236}">
                <a16:creationId xmlns:a16="http://schemas.microsoft.com/office/drawing/2014/main" id="{1E3AE06A-EEA6-4D97-A0D5-DC9B33EB6106}"/>
              </a:ext>
            </a:extLst>
          </p:cNvPr>
          <p:cNvSpPr>
            <a:spLocks noChangeArrowheads="1"/>
          </p:cNvSpPr>
          <p:nvPr/>
        </p:nvSpPr>
        <p:spPr bwMode="auto">
          <a:xfrm>
            <a:off x="2052104" y="4169754"/>
            <a:ext cx="251370" cy="243267"/>
          </a:xfrm>
          <a:prstGeom prst="ellipse">
            <a:avLst/>
          </a:prstGeom>
          <a:noFill/>
          <a:ln w="317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050">
              <a:latin typeface="Montserrat" panose="00000500000000000000" pitchFamily="2" charset="0"/>
              <a:cs typeface="Segoe UI" panose="020B0502040204020203" pitchFamily="34" charset="0"/>
            </a:endParaRPr>
          </a:p>
        </p:txBody>
      </p:sp>
      <p:sp>
        <p:nvSpPr>
          <p:cNvPr id="238" name="Rectangle 92">
            <a:extLst>
              <a:ext uri="{FF2B5EF4-FFF2-40B4-BE49-F238E27FC236}">
                <a16:creationId xmlns:a16="http://schemas.microsoft.com/office/drawing/2014/main" id="{F8A5E2A6-3A2B-473B-B8BD-D9CDA598A8D0}"/>
              </a:ext>
            </a:extLst>
          </p:cNvPr>
          <p:cNvSpPr>
            <a:spLocks noChangeArrowheads="1"/>
          </p:cNvSpPr>
          <p:nvPr/>
        </p:nvSpPr>
        <p:spPr bwMode="auto">
          <a:xfrm>
            <a:off x="2086640" y="4216888"/>
            <a:ext cx="179536" cy="1384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lvl="0"/>
            <a:r>
              <a:rPr lang="el-GR" sz="900" dirty="0">
                <a:latin typeface="Segoe UI" panose="020B0502040204020203" pitchFamily="34" charset="0"/>
                <a:cs typeface="Segoe UI" panose="020B0502040204020203" pitchFamily="34" charset="0"/>
              </a:rPr>
              <a:t>Δθ</a:t>
            </a:r>
            <a:r>
              <a:rPr lang="en-US" sz="900" baseline="-25000" dirty="0">
                <a:latin typeface="Montserrat" panose="00000500000000000000" pitchFamily="2" charset="0"/>
                <a:cs typeface="Segoe UI" panose="020B0502040204020203" pitchFamily="34" charset="0"/>
              </a:rPr>
              <a:t>4</a:t>
            </a:r>
            <a:endParaRPr lang="en-US" altLang="en-US" sz="900" baseline="-25000" dirty="0">
              <a:latin typeface="Montserrat" panose="00000500000000000000" pitchFamily="2" charset="0"/>
              <a:cs typeface="Segoe UI" panose="020B0502040204020203" pitchFamily="34" charset="0"/>
            </a:endParaRPr>
          </a:p>
        </p:txBody>
      </p:sp>
      <p:sp>
        <p:nvSpPr>
          <p:cNvPr id="239" name="Rectangle 81">
            <a:extLst>
              <a:ext uri="{FF2B5EF4-FFF2-40B4-BE49-F238E27FC236}">
                <a16:creationId xmlns:a16="http://schemas.microsoft.com/office/drawing/2014/main" id="{27D99B0E-8656-475B-9A82-DDF0C316C3B8}"/>
              </a:ext>
            </a:extLst>
          </p:cNvPr>
          <p:cNvSpPr>
            <a:spLocks noChangeArrowheads="1"/>
          </p:cNvSpPr>
          <p:nvPr/>
        </p:nvSpPr>
        <p:spPr bwMode="auto">
          <a:xfrm>
            <a:off x="464710" y="2341910"/>
            <a:ext cx="219612"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en-US" sz="1050" b="1" dirty="0">
                <a:solidFill>
                  <a:srgbClr val="000000"/>
                </a:solidFill>
                <a:latin typeface="Montserrat" panose="00000500000000000000" pitchFamily="2" charset="0"/>
                <a:cs typeface="Segoe UI" panose="020B0502040204020203" pitchFamily="34" charset="0"/>
              </a:rPr>
              <a:t>LO,I</a:t>
            </a:r>
            <a:endParaRPr lang="en-US" altLang="en-US" sz="1050" dirty="0">
              <a:latin typeface="Montserrat" panose="00000500000000000000" pitchFamily="2" charset="0"/>
              <a:cs typeface="Segoe UI" panose="020B0502040204020203" pitchFamily="34" charset="0"/>
            </a:endParaRPr>
          </a:p>
        </p:txBody>
      </p:sp>
      <p:sp>
        <p:nvSpPr>
          <p:cNvPr id="240" name="Rectangle 82">
            <a:extLst>
              <a:ext uri="{FF2B5EF4-FFF2-40B4-BE49-F238E27FC236}">
                <a16:creationId xmlns:a16="http://schemas.microsoft.com/office/drawing/2014/main" id="{27F5C532-BFF3-446F-A633-CA4507E906BE}"/>
              </a:ext>
            </a:extLst>
          </p:cNvPr>
          <p:cNvSpPr>
            <a:spLocks noChangeArrowheads="1"/>
          </p:cNvSpPr>
          <p:nvPr/>
        </p:nvSpPr>
        <p:spPr bwMode="auto">
          <a:xfrm>
            <a:off x="432885" y="4164124"/>
            <a:ext cx="277320" cy="1615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685800"/>
            <a:r>
              <a:rPr lang="en-US" altLang="en-US" sz="1050" b="1" dirty="0">
                <a:solidFill>
                  <a:srgbClr val="000000"/>
                </a:solidFill>
                <a:latin typeface="Montserrat" panose="00000500000000000000" pitchFamily="2" charset="0"/>
                <a:cs typeface="Segoe UI" panose="020B0502040204020203" pitchFamily="34" charset="0"/>
              </a:rPr>
              <a:t>LO,Q</a:t>
            </a:r>
            <a:endParaRPr lang="en-US" altLang="en-US" sz="1050" dirty="0">
              <a:latin typeface="Montserrat" panose="00000500000000000000" pitchFamily="2" charset="0"/>
              <a:cs typeface="Segoe UI" panose="020B0502040204020203" pitchFamily="34" charset="0"/>
            </a:endParaRPr>
          </a:p>
        </p:txBody>
      </p:sp>
      <p:cxnSp>
        <p:nvCxnSpPr>
          <p:cNvPr id="241" name="Straight Arrow Connector 240">
            <a:extLst>
              <a:ext uri="{FF2B5EF4-FFF2-40B4-BE49-F238E27FC236}">
                <a16:creationId xmlns:a16="http://schemas.microsoft.com/office/drawing/2014/main" id="{09BEF460-AEF9-4221-BF63-88FBAF607BE5}"/>
              </a:ext>
            </a:extLst>
          </p:cNvPr>
          <p:cNvCxnSpPr/>
          <p:nvPr/>
        </p:nvCxnSpPr>
        <p:spPr>
          <a:xfrm flipV="1">
            <a:off x="620784" y="3969305"/>
            <a:ext cx="0" cy="15694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42" name="Straight Arrow Connector 241">
            <a:extLst>
              <a:ext uri="{FF2B5EF4-FFF2-40B4-BE49-F238E27FC236}">
                <a16:creationId xmlns:a16="http://schemas.microsoft.com/office/drawing/2014/main" id="{97D47439-AF08-425F-A4CF-CD647836DD79}"/>
              </a:ext>
            </a:extLst>
          </p:cNvPr>
          <p:cNvCxnSpPr>
            <a:cxnSpLocks/>
          </p:cNvCxnSpPr>
          <p:nvPr/>
        </p:nvCxnSpPr>
        <p:spPr>
          <a:xfrm>
            <a:off x="620784" y="2581338"/>
            <a:ext cx="0" cy="15694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3" name="Rectangle 242">
            <a:extLst>
              <a:ext uri="{FF2B5EF4-FFF2-40B4-BE49-F238E27FC236}">
                <a16:creationId xmlns:a16="http://schemas.microsoft.com/office/drawing/2014/main" id="{864A1E41-3967-48F3-8DE8-9591EDF2CBCF}"/>
              </a:ext>
            </a:extLst>
          </p:cNvPr>
          <p:cNvSpPr/>
          <p:nvPr/>
        </p:nvSpPr>
        <p:spPr>
          <a:xfrm>
            <a:off x="4603882" y="2757310"/>
            <a:ext cx="1992539" cy="300082"/>
          </a:xfrm>
          <a:prstGeom prst="rect">
            <a:avLst/>
          </a:prstGeom>
        </p:spPr>
        <p:txBody>
          <a:bodyPr wrap="square">
            <a:spAutoFit/>
          </a:bodyPr>
          <a:lstStyle/>
          <a:p>
            <a:pPr algn="ctr"/>
            <a:r>
              <a:rPr lang="en-US" sz="1350" b="1" dirty="0">
                <a:latin typeface="Montserrat" panose="00000500000000000000" pitchFamily="2" charset="0"/>
                <a:cs typeface="Segoe UI" panose="020B0502040204020203" pitchFamily="34" charset="0"/>
              </a:rPr>
              <a:t>X [MULTIPLY]</a:t>
            </a:r>
          </a:p>
        </p:txBody>
      </p:sp>
      <p:sp>
        <p:nvSpPr>
          <p:cNvPr id="244" name="Rectangle 243">
            <a:extLst>
              <a:ext uri="{FF2B5EF4-FFF2-40B4-BE49-F238E27FC236}">
                <a16:creationId xmlns:a16="http://schemas.microsoft.com/office/drawing/2014/main" id="{3A1C3AAC-B11C-44CF-8A2A-EF2AB72DB209}"/>
              </a:ext>
            </a:extLst>
          </p:cNvPr>
          <p:cNvSpPr/>
          <p:nvPr/>
        </p:nvSpPr>
        <p:spPr>
          <a:xfrm>
            <a:off x="5471115" y="3623272"/>
            <a:ext cx="267595" cy="300082"/>
          </a:xfrm>
          <a:prstGeom prst="rect">
            <a:avLst/>
          </a:prstGeom>
        </p:spPr>
        <p:txBody>
          <a:bodyPr wrap="square">
            <a:spAutoFit/>
          </a:bodyPr>
          <a:lstStyle/>
          <a:p>
            <a:r>
              <a:rPr lang="en-US" sz="1350" b="1" dirty="0">
                <a:latin typeface="Montserrat" panose="00000500000000000000" pitchFamily="2" charset="0"/>
                <a:cs typeface="Segoe UI" panose="020B0502040204020203" pitchFamily="34" charset="0"/>
              </a:rPr>
              <a:t>=</a:t>
            </a:r>
          </a:p>
        </p:txBody>
      </p:sp>
      <p:sp>
        <p:nvSpPr>
          <p:cNvPr id="245" name="Line 56">
            <a:extLst>
              <a:ext uri="{FF2B5EF4-FFF2-40B4-BE49-F238E27FC236}">
                <a16:creationId xmlns:a16="http://schemas.microsoft.com/office/drawing/2014/main" id="{98DAB956-E0C8-49A3-8C10-19781A9125D3}"/>
              </a:ext>
            </a:extLst>
          </p:cNvPr>
          <p:cNvSpPr>
            <a:spLocks noChangeShapeType="1"/>
          </p:cNvSpPr>
          <p:nvPr/>
        </p:nvSpPr>
        <p:spPr bwMode="auto">
          <a:xfrm>
            <a:off x="5207683" y="3061407"/>
            <a:ext cx="0" cy="253642"/>
          </a:xfrm>
          <a:prstGeom prst="line">
            <a:avLst/>
          </a:prstGeom>
          <a:noFill/>
          <a:ln w="42863" cap="rnd">
            <a:solidFill>
              <a:srgbClr val="77AC3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46" name="Line 57">
            <a:extLst>
              <a:ext uri="{FF2B5EF4-FFF2-40B4-BE49-F238E27FC236}">
                <a16:creationId xmlns:a16="http://schemas.microsoft.com/office/drawing/2014/main" id="{1011324D-05DB-4DE7-9045-7068624DD34E}"/>
              </a:ext>
            </a:extLst>
          </p:cNvPr>
          <p:cNvSpPr>
            <a:spLocks noChangeShapeType="1"/>
          </p:cNvSpPr>
          <p:nvPr/>
        </p:nvSpPr>
        <p:spPr bwMode="auto">
          <a:xfrm>
            <a:off x="4889621" y="3320533"/>
            <a:ext cx="57403" cy="0"/>
          </a:xfrm>
          <a:prstGeom prst="line">
            <a:avLst/>
          </a:prstGeom>
          <a:noFill/>
          <a:ln w="42863" cap="rnd">
            <a:solidFill>
              <a:srgbClr val="77AC3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47" name="Rectangle 246">
            <a:extLst>
              <a:ext uri="{FF2B5EF4-FFF2-40B4-BE49-F238E27FC236}">
                <a16:creationId xmlns:a16="http://schemas.microsoft.com/office/drawing/2014/main" id="{BA0B5B87-AD7D-4EB6-8200-01CD273A2B7E}"/>
              </a:ext>
            </a:extLst>
          </p:cNvPr>
          <p:cNvSpPr/>
          <p:nvPr/>
        </p:nvSpPr>
        <p:spPr>
          <a:xfrm>
            <a:off x="4627943" y="3210469"/>
            <a:ext cx="184731" cy="300082"/>
          </a:xfrm>
          <a:prstGeom prst="rect">
            <a:avLst/>
          </a:prstGeom>
        </p:spPr>
        <p:txBody>
          <a:bodyPr wrap="none">
            <a:spAutoFit/>
          </a:bodyPr>
          <a:lstStyle/>
          <a:p>
            <a:endParaRPr lang="en-US" sz="1350" dirty="0">
              <a:latin typeface="Montserrat" panose="00000500000000000000" pitchFamily="2" charset="0"/>
              <a:cs typeface="Segoe UI" panose="020B0502040204020203" pitchFamily="34" charset="0"/>
            </a:endParaRPr>
          </a:p>
        </p:txBody>
      </p:sp>
      <p:grpSp>
        <p:nvGrpSpPr>
          <p:cNvPr id="248" name="Group 247">
            <a:extLst>
              <a:ext uri="{FF2B5EF4-FFF2-40B4-BE49-F238E27FC236}">
                <a16:creationId xmlns:a16="http://schemas.microsoft.com/office/drawing/2014/main" id="{17147779-A783-403D-BDBC-D9816048CFA4}"/>
              </a:ext>
            </a:extLst>
          </p:cNvPr>
          <p:cNvGrpSpPr/>
          <p:nvPr/>
        </p:nvGrpSpPr>
        <p:grpSpPr>
          <a:xfrm>
            <a:off x="4943320" y="2129564"/>
            <a:ext cx="1278623" cy="365138"/>
            <a:chOff x="9506892" y="1944347"/>
            <a:chExt cx="1157288" cy="442913"/>
          </a:xfrm>
        </p:grpSpPr>
        <p:sp>
          <p:nvSpPr>
            <p:cNvPr id="249" name="Freeform 11">
              <a:extLst>
                <a:ext uri="{FF2B5EF4-FFF2-40B4-BE49-F238E27FC236}">
                  <a16:creationId xmlns:a16="http://schemas.microsoft.com/office/drawing/2014/main" id="{57CD4FC8-41F9-40A8-B41D-ABAE3ECAAF2C}"/>
                </a:ext>
              </a:extLst>
            </p:cNvPr>
            <p:cNvSpPr>
              <a:spLocks/>
            </p:cNvSpPr>
            <p:nvPr/>
          </p:nvSpPr>
          <p:spPr bwMode="auto">
            <a:xfrm>
              <a:off x="9506892" y="1980860"/>
              <a:ext cx="14288" cy="198438"/>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6"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50" name="Freeform 12">
              <a:extLst>
                <a:ext uri="{FF2B5EF4-FFF2-40B4-BE49-F238E27FC236}">
                  <a16:creationId xmlns:a16="http://schemas.microsoft.com/office/drawing/2014/main" id="{31B4A446-4F45-4CF2-B2E5-4C41B928940F}"/>
                </a:ext>
              </a:extLst>
            </p:cNvPr>
            <p:cNvSpPr>
              <a:spLocks/>
            </p:cNvSpPr>
            <p:nvPr/>
          </p:nvSpPr>
          <p:spPr bwMode="auto">
            <a:xfrm>
              <a:off x="9521180" y="2176122"/>
              <a:ext cx="14288" cy="198438"/>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51" name="Freeform 13">
              <a:extLst>
                <a:ext uri="{FF2B5EF4-FFF2-40B4-BE49-F238E27FC236}">
                  <a16:creationId xmlns:a16="http://schemas.microsoft.com/office/drawing/2014/main" id="{B0E68AD9-3811-4A1F-8941-230FD5421467}"/>
                </a:ext>
              </a:extLst>
            </p:cNvPr>
            <p:cNvSpPr>
              <a:spLocks/>
            </p:cNvSpPr>
            <p:nvPr/>
          </p:nvSpPr>
          <p:spPr bwMode="auto">
            <a:xfrm>
              <a:off x="9535467" y="1980860"/>
              <a:ext cx="14288" cy="198438"/>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52" name="Freeform 14">
              <a:extLst>
                <a:ext uri="{FF2B5EF4-FFF2-40B4-BE49-F238E27FC236}">
                  <a16:creationId xmlns:a16="http://schemas.microsoft.com/office/drawing/2014/main" id="{65051779-7DE9-448A-A060-CC6CA7DD04D1}"/>
                </a:ext>
              </a:extLst>
            </p:cNvPr>
            <p:cNvSpPr>
              <a:spLocks/>
            </p:cNvSpPr>
            <p:nvPr/>
          </p:nvSpPr>
          <p:spPr bwMode="auto">
            <a:xfrm>
              <a:off x="9549755" y="2176122"/>
              <a:ext cx="14288" cy="198438"/>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53" name="Freeform 15">
              <a:extLst>
                <a:ext uri="{FF2B5EF4-FFF2-40B4-BE49-F238E27FC236}">
                  <a16:creationId xmlns:a16="http://schemas.microsoft.com/office/drawing/2014/main" id="{5BAA85B7-AC1A-4067-B5AA-F80A79A2CD1A}"/>
                </a:ext>
              </a:extLst>
            </p:cNvPr>
            <p:cNvSpPr>
              <a:spLocks/>
            </p:cNvSpPr>
            <p:nvPr/>
          </p:nvSpPr>
          <p:spPr bwMode="auto">
            <a:xfrm>
              <a:off x="9564042" y="1980860"/>
              <a:ext cx="14288" cy="198438"/>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54" name="Freeform 16">
              <a:extLst>
                <a:ext uri="{FF2B5EF4-FFF2-40B4-BE49-F238E27FC236}">
                  <a16:creationId xmlns:a16="http://schemas.microsoft.com/office/drawing/2014/main" id="{C39A266D-79FC-4DCF-BA04-1E07F870AED4}"/>
                </a:ext>
              </a:extLst>
            </p:cNvPr>
            <p:cNvSpPr>
              <a:spLocks/>
            </p:cNvSpPr>
            <p:nvPr/>
          </p:nvSpPr>
          <p:spPr bwMode="auto">
            <a:xfrm>
              <a:off x="9578330" y="2176122"/>
              <a:ext cx="14288" cy="198438"/>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55" name="Freeform 17">
              <a:extLst>
                <a:ext uri="{FF2B5EF4-FFF2-40B4-BE49-F238E27FC236}">
                  <a16:creationId xmlns:a16="http://schemas.microsoft.com/office/drawing/2014/main" id="{A7D37DDF-9E51-4A7A-9E91-74775DA98A48}"/>
                </a:ext>
              </a:extLst>
            </p:cNvPr>
            <p:cNvSpPr>
              <a:spLocks/>
            </p:cNvSpPr>
            <p:nvPr/>
          </p:nvSpPr>
          <p:spPr bwMode="auto">
            <a:xfrm>
              <a:off x="9592617" y="1980860"/>
              <a:ext cx="14288" cy="198438"/>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56" name="Freeform 18">
              <a:extLst>
                <a:ext uri="{FF2B5EF4-FFF2-40B4-BE49-F238E27FC236}">
                  <a16:creationId xmlns:a16="http://schemas.microsoft.com/office/drawing/2014/main" id="{498CE904-2F46-4DF2-A011-105056964158}"/>
                </a:ext>
              </a:extLst>
            </p:cNvPr>
            <p:cNvSpPr>
              <a:spLocks/>
            </p:cNvSpPr>
            <p:nvPr/>
          </p:nvSpPr>
          <p:spPr bwMode="auto">
            <a:xfrm>
              <a:off x="9606905" y="2176122"/>
              <a:ext cx="14288" cy="198438"/>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57" name="Freeform 19">
              <a:extLst>
                <a:ext uri="{FF2B5EF4-FFF2-40B4-BE49-F238E27FC236}">
                  <a16:creationId xmlns:a16="http://schemas.microsoft.com/office/drawing/2014/main" id="{C6985865-75A8-4B03-A11F-9EF7788473B4}"/>
                </a:ext>
              </a:extLst>
            </p:cNvPr>
            <p:cNvSpPr>
              <a:spLocks/>
            </p:cNvSpPr>
            <p:nvPr/>
          </p:nvSpPr>
          <p:spPr bwMode="auto">
            <a:xfrm>
              <a:off x="9621192" y="1980860"/>
              <a:ext cx="14288" cy="198438"/>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58" name="Freeform 20">
              <a:extLst>
                <a:ext uri="{FF2B5EF4-FFF2-40B4-BE49-F238E27FC236}">
                  <a16:creationId xmlns:a16="http://schemas.microsoft.com/office/drawing/2014/main" id="{2820D6A8-C320-46BC-895B-D0CE65AB4848}"/>
                </a:ext>
              </a:extLst>
            </p:cNvPr>
            <p:cNvSpPr>
              <a:spLocks/>
            </p:cNvSpPr>
            <p:nvPr/>
          </p:nvSpPr>
          <p:spPr bwMode="auto">
            <a:xfrm>
              <a:off x="9635480" y="2176122"/>
              <a:ext cx="14288" cy="198438"/>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59" name="Freeform 21">
              <a:extLst>
                <a:ext uri="{FF2B5EF4-FFF2-40B4-BE49-F238E27FC236}">
                  <a16:creationId xmlns:a16="http://schemas.microsoft.com/office/drawing/2014/main" id="{19E167EA-42CB-4DBD-89B8-95599650585F}"/>
                </a:ext>
              </a:extLst>
            </p:cNvPr>
            <p:cNvSpPr>
              <a:spLocks/>
            </p:cNvSpPr>
            <p:nvPr/>
          </p:nvSpPr>
          <p:spPr bwMode="auto">
            <a:xfrm>
              <a:off x="9649767" y="1980860"/>
              <a:ext cx="14288" cy="198438"/>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60" name="Freeform 22">
              <a:extLst>
                <a:ext uri="{FF2B5EF4-FFF2-40B4-BE49-F238E27FC236}">
                  <a16:creationId xmlns:a16="http://schemas.microsoft.com/office/drawing/2014/main" id="{845A6264-D160-4482-90A6-D5B0F3DC6768}"/>
                </a:ext>
              </a:extLst>
            </p:cNvPr>
            <p:cNvSpPr>
              <a:spLocks/>
            </p:cNvSpPr>
            <p:nvPr/>
          </p:nvSpPr>
          <p:spPr bwMode="auto">
            <a:xfrm>
              <a:off x="9664055" y="2176122"/>
              <a:ext cx="14288" cy="198438"/>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61" name="Freeform 23">
              <a:extLst>
                <a:ext uri="{FF2B5EF4-FFF2-40B4-BE49-F238E27FC236}">
                  <a16:creationId xmlns:a16="http://schemas.microsoft.com/office/drawing/2014/main" id="{C3EF8E38-2B78-4DFE-81EA-2315258FC14E}"/>
                </a:ext>
              </a:extLst>
            </p:cNvPr>
            <p:cNvSpPr>
              <a:spLocks/>
            </p:cNvSpPr>
            <p:nvPr/>
          </p:nvSpPr>
          <p:spPr bwMode="auto">
            <a:xfrm>
              <a:off x="9678342" y="1980860"/>
              <a:ext cx="14288" cy="198438"/>
            </a:xfrm>
            <a:custGeom>
              <a:avLst/>
              <a:gdLst>
                <a:gd name="T0" fmla="*/ 0 w 9"/>
                <a:gd name="T1" fmla="*/ 125 h 125"/>
                <a:gd name="T2" fmla="*/ 5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5"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62" name="Freeform 24">
              <a:extLst>
                <a:ext uri="{FF2B5EF4-FFF2-40B4-BE49-F238E27FC236}">
                  <a16:creationId xmlns:a16="http://schemas.microsoft.com/office/drawing/2014/main" id="{90E3410A-CBB4-4A79-B88C-BF285200C4BC}"/>
                </a:ext>
              </a:extLst>
            </p:cNvPr>
            <p:cNvSpPr>
              <a:spLocks/>
            </p:cNvSpPr>
            <p:nvPr/>
          </p:nvSpPr>
          <p:spPr bwMode="auto">
            <a:xfrm>
              <a:off x="9692630" y="2176122"/>
              <a:ext cx="14288" cy="198438"/>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63" name="Freeform 25">
              <a:extLst>
                <a:ext uri="{FF2B5EF4-FFF2-40B4-BE49-F238E27FC236}">
                  <a16:creationId xmlns:a16="http://schemas.microsoft.com/office/drawing/2014/main" id="{FAD06E1B-1E1C-4F8C-A6FF-4A1EA3483115}"/>
                </a:ext>
              </a:extLst>
            </p:cNvPr>
            <p:cNvSpPr>
              <a:spLocks/>
            </p:cNvSpPr>
            <p:nvPr/>
          </p:nvSpPr>
          <p:spPr bwMode="auto">
            <a:xfrm>
              <a:off x="9706917" y="1980860"/>
              <a:ext cx="14288" cy="198438"/>
            </a:xfrm>
            <a:custGeom>
              <a:avLst/>
              <a:gdLst>
                <a:gd name="T0" fmla="*/ 0 w 9"/>
                <a:gd name="T1" fmla="*/ 125 h 125"/>
                <a:gd name="T2" fmla="*/ 5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5"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64" name="Freeform 26">
              <a:extLst>
                <a:ext uri="{FF2B5EF4-FFF2-40B4-BE49-F238E27FC236}">
                  <a16:creationId xmlns:a16="http://schemas.microsoft.com/office/drawing/2014/main" id="{29E74A1B-EF0A-460F-8190-F7E49DBA21DB}"/>
                </a:ext>
              </a:extLst>
            </p:cNvPr>
            <p:cNvSpPr>
              <a:spLocks/>
            </p:cNvSpPr>
            <p:nvPr/>
          </p:nvSpPr>
          <p:spPr bwMode="auto">
            <a:xfrm>
              <a:off x="9721205" y="2176122"/>
              <a:ext cx="14288" cy="198438"/>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65" name="Freeform 27">
              <a:extLst>
                <a:ext uri="{FF2B5EF4-FFF2-40B4-BE49-F238E27FC236}">
                  <a16:creationId xmlns:a16="http://schemas.microsoft.com/office/drawing/2014/main" id="{0AA62140-21DA-4B93-8695-E0EFAD484116}"/>
                </a:ext>
              </a:extLst>
            </p:cNvPr>
            <p:cNvSpPr>
              <a:spLocks/>
            </p:cNvSpPr>
            <p:nvPr/>
          </p:nvSpPr>
          <p:spPr bwMode="auto">
            <a:xfrm>
              <a:off x="9965680" y="2082460"/>
              <a:ext cx="14288" cy="109538"/>
            </a:xfrm>
            <a:custGeom>
              <a:avLst/>
              <a:gdLst>
                <a:gd name="T0" fmla="*/ 0 w 9"/>
                <a:gd name="T1" fmla="*/ 69 h 69"/>
                <a:gd name="T2" fmla="*/ 4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4"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66" name="Freeform 28">
              <a:extLst>
                <a:ext uri="{FF2B5EF4-FFF2-40B4-BE49-F238E27FC236}">
                  <a16:creationId xmlns:a16="http://schemas.microsoft.com/office/drawing/2014/main" id="{29F81B97-652A-4B49-BC29-AA80CD955D60}"/>
                </a:ext>
              </a:extLst>
            </p:cNvPr>
            <p:cNvSpPr>
              <a:spLocks/>
            </p:cNvSpPr>
            <p:nvPr/>
          </p:nvSpPr>
          <p:spPr bwMode="auto">
            <a:xfrm>
              <a:off x="9979967" y="2190410"/>
              <a:ext cx="14288" cy="109538"/>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67" name="Freeform 29">
              <a:extLst>
                <a:ext uri="{FF2B5EF4-FFF2-40B4-BE49-F238E27FC236}">
                  <a16:creationId xmlns:a16="http://schemas.microsoft.com/office/drawing/2014/main" id="{8E22EC29-BBB2-49D8-9B9C-FFE3F09F1BE5}"/>
                </a:ext>
              </a:extLst>
            </p:cNvPr>
            <p:cNvSpPr>
              <a:spLocks/>
            </p:cNvSpPr>
            <p:nvPr/>
          </p:nvSpPr>
          <p:spPr bwMode="auto">
            <a:xfrm>
              <a:off x="9994255" y="2082460"/>
              <a:ext cx="14288" cy="109538"/>
            </a:xfrm>
            <a:custGeom>
              <a:avLst/>
              <a:gdLst>
                <a:gd name="T0" fmla="*/ 0 w 9"/>
                <a:gd name="T1" fmla="*/ 69 h 69"/>
                <a:gd name="T2" fmla="*/ 4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4"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68" name="Freeform 30">
              <a:extLst>
                <a:ext uri="{FF2B5EF4-FFF2-40B4-BE49-F238E27FC236}">
                  <a16:creationId xmlns:a16="http://schemas.microsoft.com/office/drawing/2014/main" id="{FC56822C-2B12-42AF-9E65-DC58AF3918DB}"/>
                </a:ext>
              </a:extLst>
            </p:cNvPr>
            <p:cNvSpPr>
              <a:spLocks/>
            </p:cNvSpPr>
            <p:nvPr/>
          </p:nvSpPr>
          <p:spPr bwMode="auto">
            <a:xfrm>
              <a:off x="10008542" y="2190410"/>
              <a:ext cx="14288" cy="109538"/>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69" name="Freeform 31">
              <a:extLst>
                <a:ext uri="{FF2B5EF4-FFF2-40B4-BE49-F238E27FC236}">
                  <a16:creationId xmlns:a16="http://schemas.microsoft.com/office/drawing/2014/main" id="{C1F0F55C-6B3E-4D68-ACBD-D2B02B1AE30D}"/>
                </a:ext>
              </a:extLst>
            </p:cNvPr>
            <p:cNvSpPr>
              <a:spLocks/>
            </p:cNvSpPr>
            <p:nvPr/>
          </p:nvSpPr>
          <p:spPr bwMode="auto">
            <a:xfrm>
              <a:off x="10022830" y="2082460"/>
              <a:ext cx="14288" cy="109538"/>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70" name="Freeform 32">
              <a:extLst>
                <a:ext uri="{FF2B5EF4-FFF2-40B4-BE49-F238E27FC236}">
                  <a16:creationId xmlns:a16="http://schemas.microsoft.com/office/drawing/2014/main" id="{D4844BFD-DCBD-4F0F-AACD-A4C962D7F9DD}"/>
                </a:ext>
              </a:extLst>
            </p:cNvPr>
            <p:cNvSpPr>
              <a:spLocks/>
            </p:cNvSpPr>
            <p:nvPr/>
          </p:nvSpPr>
          <p:spPr bwMode="auto">
            <a:xfrm>
              <a:off x="10037117" y="2190410"/>
              <a:ext cx="14288" cy="109538"/>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71" name="Freeform 33">
              <a:extLst>
                <a:ext uri="{FF2B5EF4-FFF2-40B4-BE49-F238E27FC236}">
                  <a16:creationId xmlns:a16="http://schemas.microsoft.com/office/drawing/2014/main" id="{24CB8834-F7C1-4591-BFA7-83B85F6F2305}"/>
                </a:ext>
              </a:extLst>
            </p:cNvPr>
            <p:cNvSpPr>
              <a:spLocks/>
            </p:cNvSpPr>
            <p:nvPr/>
          </p:nvSpPr>
          <p:spPr bwMode="auto">
            <a:xfrm>
              <a:off x="10051405" y="2082460"/>
              <a:ext cx="14288" cy="109538"/>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72" name="Freeform 34">
              <a:extLst>
                <a:ext uri="{FF2B5EF4-FFF2-40B4-BE49-F238E27FC236}">
                  <a16:creationId xmlns:a16="http://schemas.microsoft.com/office/drawing/2014/main" id="{DE2E0D0F-6DF6-4A0D-A753-872D1372B8E8}"/>
                </a:ext>
              </a:extLst>
            </p:cNvPr>
            <p:cNvSpPr>
              <a:spLocks/>
            </p:cNvSpPr>
            <p:nvPr/>
          </p:nvSpPr>
          <p:spPr bwMode="auto">
            <a:xfrm>
              <a:off x="10065692" y="2190410"/>
              <a:ext cx="14288" cy="109538"/>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73" name="Freeform 35">
              <a:extLst>
                <a:ext uri="{FF2B5EF4-FFF2-40B4-BE49-F238E27FC236}">
                  <a16:creationId xmlns:a16="http://schemas.microsoft.com/office/drawing/2014/main" id="{B95F3E65-4C57-4E42-9EA9-D94C145469F0}"/>
                </a:ext>
              </a:extLst>
            </p:cNvPr>
            <p:cNvSpPr>
              <a:spLocks/>
            </p:cNvSpPr>
            <p:nvPr/>
          </p:nvSpPr>
          <p:spPr bwMode="auto">
            <a:xfrm>
              <a:off x="10079980" y="2082460"/>
              <a:ext cx="14288" cy="109538"/>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74" name="Freeform 36">
              <a:extLst>
                <a:ext uri="{FF2B5EF4-FFF2-40B4-BE49-F238E27FC236}">
                  <a16:creationId xmlns:a16="http://schemas.microsoft.com/office/drawing/2014/main" id="{A3992A84-A922-404B-B063-E757DC46EEDD}"/>
                </a:ext>
              </a:extLst>
            </p:cNvPr>
            <p:cNvSpPr>
              <a:spLocks/>
            </p:cNvSpPr>
            <p:nvPr/>
          </p:nvSpPr>
          <p:spPr bwMode="auto">
            <a:xfrm>
              <a:off x="10094267" y="2190410"/>
              <a:ext cx="14288" cy="109538"/>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75" name="Freeform 37">
              <a:extLst>
                <a:ext uri="{FF2B5EF4-FFF2-40B4-BE49-F238E27FC236}">
                  <a16:creationId xmlns:a16="http://schemas.microsoft.com/office/drawing/2014/main" id="{269D30B4-E9EF-4A92-8D4E-92C73C950FD0}"/>
                </a:ext>
              </a:extLst>
            </p:cNvPr>
            <p:cNvSpPr>
              <a:spLocks/>
            </p:cNvSpPr>
            <p:nvPr/>
          </p:nvSpPr>
          <p:spPr bwMode="auto">
            <a:xfrm>
              <a:off x="10108555" y="2082460"/>
              <a:ext cx="14288" cy="109538"/>
            </a:xfrm>
            <a:custGeom>
              <a:avLst/>
              <a:gdLst>
                <a:gd name="T0" fmla="*/ 0 w 9"/>
                <a:gd name="T1" fmla="*/ 69 h 69"/>
                <a:gd name="T2" fmla="*/ 5 w 9"/>
                <a:gd name="T3" fmla="*/ 0 h 69"/>
                <a:gd name="T4" fmla="*/ 9 w 9"/>
                <a:gd name="T5" fmla="*/ 68 h 69"/>
              </a:gdLst>
              <a:ahLst/>
              <a:cxnLst>
                <a:cxn ang="0">
                  <a:pos x="T0" y="T1"/>
                </a:cxn>
                <a:cxn ang="0">
                  <a:pos x="T2" y="T3"/>
                </a:cxn>
                <a:cxn ang="0">
                  <a:pos x="T4" y="T5"/>
                </a:cxn>
              </a:cxnLst>
              <a:rect l="0" t="0" r="r" b="b"/>
              <a:pathLst>
                <a:path w="9" h="69">
                  <a:moveTo>
                    <a:pt x="0" y="69"/>
                  </a:moveTo>
                  <a:cubicBezTo>
                    <a:pt x="0" y="31"/>
                    <a:pt x="2" y="0"/>
                    <a:pt x="5" y="0"/>
                  </a:cubicBezTo>
                  <a:cubicBezTo>
                    <a:pt x="7" y="0"/>
                    <a:pt x="9" y="30"/>
                    <a:pt x="9"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76" name="Freeform 38">
              <a:extLst>
                <a:ext uri="{FF2B5EF4-FFF2-40B4-BE49-F238E27FC236}">
                  <a16:creationId xmlns:a16="http://schemas.microsoft.com/office/drawing/2014/main" id="{C31BDFB6-9377-47FE-8C5B-CDA2D5533D9E}"/>
                </a:ext>
              </a:extLst>
            </p:cNvPr>
            <p:cNvSpPr>
              <a:spLocks/>
            </p:cNvSpPr>
            <p:nvPr/>
          </p:nvSpPr>
          <p:spPr bwMode="auto">
            <a:xfrm>
              <a:off x="10122842" y="2190410"/>
              <a:ext cx="14288" cy="109538"/>
            </a:xfrm>
            <a:custGeom>
              <a:avLst/>
              <a:gdLst>
                <a:gd name="T0" fmla="*/ 9 w 9"/>
                <a:gd name="T1" fmla="*/ 0 h 69"/>
                <a:gd name="T2" fmla="*/ 5 w 9"/>
                <a:gd name="T3" fmla="*/ 69 h 69"/>
                <a:gd name="T4" fmla="*/ 0 w 9"/>
                <a:gd name="T5" fmla="*/ 1 h 69"/>
              </a:gdLst>
              <a:ahLst/>
              <a:cxnLst>
                <a:cxn ang="0">
                  <a:pos x="T0" y="T1"/>
                </a:cxn>
                <a:cxn ang="0">
                  <a:pos x="T2" y="T3"/>
                </a:cxn>
                <a:cxn ang="0">
                  <a:pos x="T4" y="T5"/>
                </a:cxn>
              </a:cxnLst>
              <a:rect l="0" t="0" r="r" b="b"/>
              <a:pathLst>
                <a:path w="9" h="69">
                  <a:moveTo>
                    <a:pt x="9" y="0"/>
                  </a:moveTo>
                  <a:cubicBezTo>
                    <a:pt x="9" y="38"/>
                    <a:pt x="7" y="69"/>
                    <a:pt x="5" y="69"/>
                  </a:cubicBezTo>
                  <a:cubicBezTo>
                    <a:pt x="3"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77" name="Freeform 39">
              <a:extLst>
                <a:ext uri="{FF2B5EF4-FFF2-40B4-BE49-F238E27FC236}">
                  <a16:creationId xmlns:a16="http://schemas.microsoft.com/office/drawing/2014/main" id="{C18D423B-764D-436B-8382-91CED449999D}"/>
                </a:ext>
              </a:extLst>
            </p:cNvPr>
            <p:cNvSpPr>
              <a:spLocks/>
            </p:cNvSpPr>
            <p:nvPr/>
          </p:nvSpPr>
          <p:spPr bwMode="auto">
            <a:xfrm>
              <a:off x="10137130" y="2082460"/>
              <a:ext cx="15875" cy="109538"/>
            </a:xfrm>
            <a:custGeom>
              <a:avLst/>
              <a:gdLst>
                <a:gd name="T0" fmla="*/ 0 w 10"/>
                <a:gd name="T1" fmla="*/ 69 h 69"/>
                <a:gd name="T2" fmla="*/ 5 w 10"/>
                <a:gd name="T3" fmla="*/ 0 h 69"/>
                <a:gd name="T4" fmla="*/ 10 w 10"/>
                <a:gd name="T5" fmla="*/ 68 h 69"/>
              </a:gdLst>
              <a:ahLst/>
              <a:cxnLst>
                <a:cxn ang="0">
                  <a:pos x="T0" y="T1"/>
                </a:cxn>
                <a:cxn ang="0">
                  <a:pos x="T2" y="T3"/>
                </a:cxn>
                <a:cxn ang="0">
                  <a:pos x="T4" y="T5"/>
                </a:cxn>
              </a:cxnLst>
              <a:rect l="0" t="0" r="r" b="b"/>
              <a:pathLst>
                <a:path w="10" h="69">
                  <a:moveTo>
                    <a:pt x="0" y="69"/>
                  </a:moveTo>
                  <a:cubicBezTo>
                    <a:pt x="0" y="31"/>
                    <a:pt x="2" y="0"/>
                    <a:pt x="5" y="0"/>
                  </a:cubicBezTo>
                  <a:cubicBezTo>
                    <a:pt x="7" y="0"/>
                    <a:pt x="10" y="30"/>
                    <a:pt x="10"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78" name="Freeform 40">
              <a:extLst>
                <a:ext uri="{FF2B5EF4-FFF2-40B4-BE49-F238E27FC236}">
                  <a16:creationId xmlns:a16="http://schemas.microsoft.com/office/drawing/2014/main" id="{59B2484A-57A0-4512-9FFF-2FEFAD1EE254}"/>
                </a:ext>
              </a:extLst>
            </p:cNvPr>
            <p:cNvSpPr>
              <a:spLocks/>
            </p:cNvSpPr>
            <p:nvPr/>
          </p:nvSpPr>
          <p:spPr bwMode="auto">
            <a:xfrm>
              <a:off x="10153005" y="2190410"/>
              <a:ext cx="12700" cy="109538"/>
            </a:xfrm>
            <a:custGeom>
              <a:avLst/>
              <a:gdLst>
                <a:gd name="T0" fmla="*/ 8 w 8"/>
                <a:gd name="T1" fmla="*/ 0 h 69"/>
                <a:gd name="T2" fmla="*/ 4 w 8"/>
                <a:gd name="T3" fmla="*/ 69 h 69"/>
                <a:gd name="T4" fmla="*/ 0 w 8"/>
                <a:gd name="T5" fmla="*/ 1 h 69"/>
              </a:gdLst>
              <a:ahLst/>
              <a:cxnLst>
                <a:cxn ang="0">
                  <a:pos x="T0" y="T1"/>
                </a:cxn>
                <a:cxn ang="0">
                  <a:pos x="T2" y="T3"/>
                </a:cxn>
                <a:cxn ang="0">
                  <a:pos x="T4" y="T5"/>
                </a:cxn>
              </a:cxnLst>
              <a:rect l="0" t="0" r="r" b="b"/>
              <a:pathLst>
                <a:path w="8" h="69">
                  <a:moveTo>
                    <a:pt x="8" y="0"/>
                  </a:moveTo>
                  <a:cubicBezTo>
                    <a:pt x="8" y="38"/>
                    <a:pt x="6" y="69"/>
                    <a:pt x="4"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79" name="Freeform 41">
              <a:extLst>
                <a:ext uri="{FF2B5EF4-FFF2-40B4-BE49-F238E27FC236}">
                  <a16:creationId xmlns:a16="http://schemas.microsoft.com/office/drawing/2014/main" id="{F1035BC4-6DE5-432B-95A7-C8E44769A31A}"/>
                </a:ext>
              </a:extLst>
            </p:cNvPr>
            <p:cNvSpPr>
              <a:spLocks/>
            </p:cNvSpPr>
            <p:nvPr/>
          </p:nvSpPr>
          <p:spPr bwMode="auto">
            <a:xfrm>
              <a:off x="10165705" y="2082460"/>
              <a:ext cx="15875" cy="109538"/>
            </a:xfrm>
            <a:custGeom>
              <a:avLst/>
              <a:gdLst>
                <a:gd name="T0" fmla="*/ 0 w 10"/>
                <a:gd name="T1" fmla="*/ 69 h 69"/>
                <a:gd name="T2" fmla="*/ 5 w 10"/>
                <a:gd name="T3" fmla="*/ 0 h 69"/>
                <a:gd name="T4" fmla="*/ 10 w 10"/>
                <a:gd name="T5" fmla="*/ 68 h 69"/>
              </a:gdLst>
              <a:ahLst/>
              <a:cxnLst>
                <a:cxn ang="0">
                  <a:pos x="T0" y="T1"/>
                </a:cxn>
                <a:cxn ang="0">
                  <a:pos x="T2" y="T3"/>
                </a:cxn>
                <a:cxn ang="0">
                  <a:pos x="T4" y="T5"/>
                </a:cxn>
              </a:cxnLst>
              <a:rect l="0" t="0" r="r" b="b"/>
              <a:pathLst>
                <a:path w="10" h="69">
                  <a:moveTo>
                    <a:pt x="0" y="69"/>
                  </a:moveTo>
                  <a:cubicBezTo>
                    <a:pt x="0" y="31"/>
                    <a:pt x="2" y="0"/>
                    <a:pt x="5" y="0"/>
                  </a:cubicBezTo>
                  <a:cubicBezTo>
                    <a:pt x="8" y="0"/>
                    <a:pt x="10" y="30"/>
                    <a:pt x="10" y="68"/>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80" name="Freeform 42">
              <a:extLst>
                <a:ext uri="{FF2B5EF4-FFF2-40B4-BE49-F238E27FC236}">
                  <a16:creationId xmlns:a16="http://schemas.microsoft.com/office/drawing/2014/main" id="{C88C1B96-02D0-45DA-A507-A64D7B72978A}"/>
                </a:ext>
              </a:extLst>
            </p:cNvPr>
            <p:cNvSpPr>
              <a:spLocks/>
            </p:cNvSpPr>
            <p:nvPr/>
          </p:nvSpPr>
          <p:spPr bwMode="auto">
            <a:xfrm>
              <a:off x="10181580" y="2190410"/>
              <a:ext cx="12700" cy="109538"/>
            </a:xfrm>
            <a:custGeom>
              <a:avLst/>
              <a:gdLst>
                <a:gd name="T0" fmla="*/ 8 w 8"/>
                <a:gd name="T1" fmla="*/ 0 h 69"/>
                <a:gd name="T2" fmla="*/ 4 w 8"/>
                <a:gd name="T3" fmla="*/ 69 h 69"/>
                <a:gd name="T4" fmla="*/ 0 w 8"/>
                <a:gd name="T5" fmla="*/ 1 h 69"/>
              </a:gdLst>
              <a:ahLst/>
              <a:cxnLst>
                <a:cxn ang="0">
                  <a:pos x="T0" y="T1"/>
                </a:cxn>
                <a:cxn ang="0">
                  <a:pos x="T2" y="T3"/>
                </a:cxn>
                <a:cxn ang="0">
                  <a:pos x="T4" y="T5"/>
                </a:cxn>
              </a:cxnLst>
              <a:rect l="0" t="0" r="r" b="b"/>
              <a:pathLst>
                <a:path w="8" h="69">
                  <a:moveTo>
                    <a:pt x="8" y="0"/>
                  </a:moveTo>
                  <a:cubicBezTo>
                    <a:pt x="8" y="38"/>
                    <a:pt x="6" y="69"/>
                    <a:pt x="4" y="69"/>
                  </a:cubicBezTo>
                  <a:cubicBezTo>
                    <a:pt x="2" y="69"/>
                    <a:pt x="0" y="38"/>
                    <a:pt x="0" y="1"/>
                  </a:cubicBezTo>
                </a:path>
              </a:pathLst>
            </a:custGeom>
            <a:noFill/>
            <a:ln w="22225" cap="sq">
              <a:solidFill>
                <a:srgbClr val="FFC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81" name="Freeform 43">
              <a:extLst>
                <a:ext uri="{FF2B5EF4-FFF2-40B4-BE49-F238E27FC236}">
                  <a16:creationId xmlns:a16="http://schemas.microsoft.com/office/drawing/2014/main" id="{D88E8DDA-191D-42C3-AB51-1BB4E20C6126}"/>
                </a:ext>
              </a:extLst>
            </p:cNvPr>
            <p:cNvSpPr>
              <a:spLocks/>
            </p:cNvSpPr>
            <p:nvPr/>
          </p:nvSpPr>
          <p:spPr bwMode="auto">
            <a:xfrm>
              <a:off x="9735492" y="2039597"/>
              <a:ext cx="14288" cy="152400"/>
            </a:xfrm>
            <a:custGeom>
              <a:avLst/>
              <a:gdLst>
                <a:gd name="T0" fmla="*/ 0 w 9"/>
                <a:gd name="T1" fmla="*/ 96 h 96"/>
                <a:gd name="T2" fmla="*/ 5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5"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82" name="Freeform 44">
              <a:extLst>
                <a:ext uri="{FF2B5EF4-FFF2-40B4-BE49-F238E27FC236}">
                  <a16:creationId xmlns:a16="http://schemas.microsoft.com/office/drawing/2014/main" id="{7E37261A-F38A-4378-936A-3A5F927B727E}"/>
                </a:ext>
              </a:extLst>
            </p:cNvPr>
            <p:cNvSpPr>
              <a:spLocks/>
            </p:cNvSpPr>
            <p:nvPr/>
          </p:nvSpPr>
          <p:spPr bwMode="auto">
            <a:xfrm>
              <a:off x="9749780" y="2190410"/>
              <a:ext cx="14288" cy="152400"/>
            </a:xfrm>
            <a:custGeom>
              <a:avLst/>
              <a:gdLst>
                <a:gd name="T0" fmla="*/ 9 w 9"/>
                <a:gd name="T1" fmla="*/ 0 h 96"/>
                <a:gd name="T2" fmla="*/ 5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5"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83" name="Freeform 45">
              <a:extLst>
                <a:ext uri="{FF2B5EF4-FFF2-40B4-BE49-F238E27FC236}">
                  <a16:creationId xmlns:a16="http://schemas.microsoft.com/office/drawing/2014/main" id="{9F8CFD4D-633F-4F5F-8616-DE40BC69A108}"/>
                </a:ext>
              </a:extLst>
            </p:cNvPr>
            <p:cNvSpPr>
              <a:spLocks/>
            </p:cNvSpPr>
            <p:nvPr/>
          </p:nvSpPr>
          <p:spPr bwMode="auto">
            <a:xfrm>
              <a:off x="9764067" y="2039597"/>
              <a:ext cx="14288" cy="152400"/>
            </a:xfrm>
            <a:custGeom>
              <a:avLst/>
              <a:gdLst>
                <a:gd name="T0" fmla="*/ 0 w 9"/>
                <a:gd name="T1" fmla="*/ 96 h 96"/>
                <a:gd name="T2" fmla="*/ 5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5"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84" name="Freeform 46">
              <a:extLst>
                <a:ext uri="{FF2B5EF4-FFF2-40B4-BE49-F238E27FC236}">
                  <a16:creationId xmlns:a16="http://schemas.microsoft.com/office/drawing/2014/main" id="{DFCB49D0-D16C-4D01-A9DE-3FADE338C83E}"/>
                </a:ext>
              </a:extLst>
            </p:cNvPr>
            <p:cNvSpPr>
              <a:spLocks/>
            </p:cNvSpPr>
            <p:nvPr/>
          </p:nvSpPr>
          <p:spPr bwMode="auto">
            <a:xfrm>
              <a:off x="9778355" y="2190410"/>
              <a:ext cx="14288" cy="152400"/>
            </a:xfrm>
            <a:custGeom>
              <a:avLst/>
              <a:gdLst>
                <a:gd name="T0" fmla="*/ 9 w 9"/>
                <a:gd name="T1" fmla="*/ 0 h 96"/>
                <a:gd name="T2" fmla="*/ 5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5"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85" name="Freeform 47">
              <a:extLst>
                <a:ext uri="{FF2B5EF4-FFF2-40B4-BE49-F238E27FC236}">
                  <a16:creationId xmlns:a16="http://schemas.microsoft.com/office/drawing/2014/main" id="{F0F79228-3098-4D35-99F0-88E61D05887A}"/>
                </a:ext>
              </a:extLst>
            </p:cNvPr>
            <p:cNvSpPr>
              <a:spLocks/>
            </p:cNvSpPr>
            <p:nvPr/>
          </p:nvSpPr>
          <p:spPr bwMode="auto">
            <a:xfrm>
              <a:off x="9792642" y="2039597"/>
              <a:ext cx="14288" cy="152400"/>
            </a:xfrm>
            <a:custGeom>
              <a:avLst/>
              <a:gdLst>
                <a:gd name="T0" fmla="*/ 0 w 9"/>
                <a:gd name="T1" fmla="*/ 96 h 96"/>
                <a:gd name="T2" fmla="*/ 5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5"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86" name="Freeform 48">
              <a:extLst>
                <a:ext uri="{FF2B5EF4-FFF2-40B4-BE49-F238E27FC236}">
                  <a16:creationId xmlns:a16="http://schemas.microsoft.com/office/drawing/2014/main" id="{B206ABE5-8FBA-49DA-81F4-04E8D9A49C18}"/>
                </a:ext>
              </a:extLst>
            </p:cNvPr>
            <p:cNvSpPr>
              <a:spLocks/>
            </p:cNvSpPr>
            <p:nvPr/>
          </p:nvSpPr>
          <p:spPr bwMode="auto">
            <a:xfrm>
              <a:off x="9806930" y="2190410"/>
              <a:ext cx="14288" cy="152400"/>
            </a:xfrm>
            <a:custGeom>
              <a:avLst/>
              <a:gdLst>
                <a:gd name="T0" fmla="*/ 9 w 9"/>
                <a:gd name="T1" fmla="*/ 0 h 96"/>
                <a:gd name="T2" fmla="*/ 5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5" y="96"/>
                  </a:cubicBezTo>
                  <a:cubicBezTo>
                    <a:pt x="3"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87" name="Freeform 49">
              <a:extLst>
                <a:ext uri="{FF2B5EF4-FFF2-40B4-BE49-F238E27FC236}">
                  <a16:creationId xmlns:a16="http://schemas.microsoft.com/office/drawing/2014/main" id="{7760293F-0DCC-41CC-9013-8EBD5EE34C05}"/>
                </a:ext>
              </a:extLst>
            </p:cNvPr>
            <p:cNvSpPr>
              <a:spLocks/>
            </p:cNvSpPr>
            <p:nvPr/>
          </p:nvSpPr>
          <p:spPr bwMode="auto">
            <a:xfrm>
              <a:off x="9821217" y="2039597"/>
              <a:ext cx="15875" cy="152400"/>
            </a:xfrm>
            <a:custGeom>
              <a:avLst/>
              <a:gdLst>
                <a:gd name="T0" fmla="*/ 0 w 10"/>
                <a:gd name="T1" fmla="*/ 96 h 96"/>
                <a:gd name="T2" fmla="*/ 5 w 10"/>
                <a:gd name="T3" fmla="*/ 0 h 96"/>
                <a:gd name="T4" fmla="*/ 10 w 10"/>
                <a:gd name="T5" fmla="*/ 95 h 96"/>
              </a:gdLst>
              <a:ahLst/>
              <a:cxnLst>
                <a:cxn ang="0">
                  <a:pos x="T0" y="T1"/>
                </a:cxn>
                <a:cxn ang="0">
                  <a:pos x="T2" y="T3"/>
                </a:cxn>
                <a:cxn ang="0">
                  <a:pos x="T4" y="T5"/>
                </a:cxn>
              </a:cxnLst>
              <a:rect l="0" t="0" r="r" b="b"/>
              <a:pathLst>
                <a:path w="10" h="96">
                  <a:moveTo>
                    <a:pt x="0" y="96"/>
                  </a:moveTo>
                  <a:cubicBezTo>
                    <a:pt x="0" y="43"/>
                    <a:pt x="2" y="0"/>
                    <a:pt x="5" y="0"/>
                  </a:cubicBezTo>
                  <a:cubicBezTo>
                    <a:pt x="7" y="0"/>
                    <a:pt x="10" y="43"/>
                    <a:pt x="10"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88" name="Freeform 50">
              <a:extLst>
                <a:ext uri="{FF2B5EF4-FFF2-40B4-BE49-F238E27FC236}">
                  <a16:creationId xmlns:a16="http://schemas.microsoft.com/office/drawing/2014/main" id="{D24953BE-5F3A-4642-98AA-D810AD5E6D3C}"/>
                </a:ext>
              </a:extLst>
            </p:cNvPr>
            <p:cNvSpPr>
              <a:spLocks/>
            </p:cNvSpPr>
            <p:nvPr/>
          </p:nvSpPr>
          <p:spPr bwMode="auto">
            <a:xfrm>
              <a:off x="9837092" y="2190410"/>
              <a:ext cx="14288" cy="152400"/>
            </a:xfrm>
            <a:custGeom>
              <a:avLst/>
              <a:gdLst>
                <a:gd name="T0" fmla="*/ 9 w 9"/>
                <a:gd name="T1" fmla="*/ 0 h 96"/>
                <a:gd name="T2" fmla="*/ 4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4"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89" name="Freeform 51">
              <a:extLst>
                <a:ext uri="{FF2B5EF4-FFF2-40B4-BE49-F238E27FC236}">
                  <a16:creationId xmlns:a16="http://schemas.microsoft.com/office/drawing/2014/main" id="{E9B3763E-2097-4600-920F-0331E7D34DA9}"/>
                </a:ext>
              </a:extLst>
            </p:cNvPr>
            <p:cNvSpPr>
              <a:spLocks/>
            </p:cNvSpPr>
            <p:nvPr/>
          </p:nvSpPr>
          <p:spPr bwMode="auto">
            <a:xfrm>
              <a:off x="9851380" y="2039597"/>
              <a:ext cx="14288" cy="152400"/>
            </a:xfrm>
            <a:custGeom>
              <a:avLst/>
              <a:gdLst>
                <a:gd name="T0" fmla="*/ 0 w 9"/>
                <a:gd name="T1" fmla="*/ 96 h 96"/>
                <a:gd name="T2" fmla="*/ 4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4"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90" name="Freeform 52">
              <a:extLst>
                <a:ext uri="{FF2B5EF4-FFF2-40B4-BE49-F238E27FC236}">
                  <a16:creationId xmlns:a16="http://schemas.microsoft.com/office/drawing/2014/main" id="{EECC3D2C-AF96-451C-9BC5-BA4459B4C47A}"/>
                </a:ext>
              </a:extLst>
            </p:cNvPr>
            <p:cNvSpPr>
              <a:spLocks/>
            </p:cNvSpPr>
            <p:nvPr/>
          </p:nvSpPr>
          <p:spPr bwMode="auto">
            <a:xfrm>
              <a:off x="9865667" y="2190410"/>
              <a:ext cx="14288" cy="152400"/>
            </a:xfrm>
            <a:custGeom>
              <a:avLst/>
              <a:gdLst>
                <a:gd name="T0" fmla="*/ 9 w 9"/>
                <a:gd name="T1" fmla="*/ 0 h 96"/>
                <a:gd name="T2" fmla="*/ 4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4"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91" name="Freeform 53">
              <a:extLst>
                <a:ext uri="{FF2B5EF4-FFF2-40B4-BE49-F238E27FC236}">
                  <a16:creationId xmlns:a16="http://schemas.microsoft.com/office/drawing/2014/main" id="{D6D74879-DC78-4598-98AF-5029946C2314}"/>
                </a:ext>
              </a:extLst>
            </p:cNvPr>
            <p:cNvSpPr>
              <a:spLocks/>
            </p:cNvSpPr>
            <p:nvPr/>
          </p:nvSpPr>
          <p:spPr bwMode="auto">
            <a:xfrm>
              <a:off x="9879955" y="2039597"/>
              <a:ext cx="14288" cy="152400"/>
            </a:xfrm>
            <a:custGeom>
              <a:avLst/>
              <a:gdLst>
                <a:gd name="T0" fmla="*/ 0 w 9"/>
                <a:gd name="T1" fmla="*/ 96 h 96"/>
                <a:gd name="T2" fmla="*/ 4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4"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92" name="Freeform 54">
              <a:extLst>
                <a:ext uri="{FF2B5EF4-FFF2-40B4-BE49-F238E27FC236}">
                  <a16:creationId xmlns:a16="http://schemas.microsoft.com/office/drawing/2014/main" id="{EB60D2A5-8CB9-470D-8A0A-2D96F76C5FA7}"/>
                </a:ext>
              </a:extLst>
            </p:cNvPr>
            <p:cNvSpPr>
              <a:spLocks/>
            </p:cNvSpPr>
            <p:nvPr/>
          </p:nvSpPr>
          <p:spPr bwMode="auto">
            <a:xfrm>
              <a:off x="9894242" y="2190410"/>
              <a:ext cx="14288" cy="152400"/>
            </a:xfrm>
            <a:custGeom>
              <a:avLst/>
              <a:gdLst>
                <a:gd name="T0" fmla="*/ 9 w 9"/>
                <a:gd name="T1" fmla="*/ 0 h 96"/>
                <a:gd name="T2" fmla="*/ 4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4"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93" name="Freeform 55">
              <a:extLst>
                <a:ext uri="{FF2B5EF4-FFF2-40B4-BE49-F238E27FC236}">
                  <a16:creationId xmlns:a16="http://schemas.microsoft.com/office/drawing/2014/main" id="{B1EAF3C1-FB5D-479A-A9B1-6356F16FB994}"/>
                </a:ext>
              </a:extLst>
            </p:cNvPr>
            <p:cNvSpPr>
              <a:spLocks/>
            </p:cNvSpPr>
            <p:nvPr/>
          </p:nvSpPr>
          <p:spPr bwMode="auto">
            <a:xfrm>
              <a:off x="9908530" y="2039597"/>
              <a:ext cx="14288" cy="152400"/>
            </a:xfrm>
            <a:custGeom>
              <a:avLst/>
              <a:gdLst>
                <a:gd name="T0" fmla="*/ 0 w 9"/>
                <a:gd name="T1" fmla="*/ 96 h 96"/>
                <a:gd name="T2" fmla="*/ 4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4"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94" name="Freeform 56">
              <a:extLst>
                <a:ext uri="{FF2B5EF4-FFF2-40B4-BE49-F238E27FC236}">
                  <a16:creationId xmlns:a16="http://schemas.microsoft.com/office/drawing/2014/main" id="{34EC9915-199F-487F-94CF-90F9560B3A71}"/>
                </a:ext>
              </a:extLst>
            </p:cNvPr>
            <p:cNvSpPr>
              <a:spLocks/>
            </p:cNvSpPr>
            <p:nvPr/>
          </p:nvSpPr>
          <p:spPr bwMode="auto">
            <a:xfrm>
              <a:off x="9922817" y="2190410"/>
              <a:ext cx="14288" cy="152400"/>
            </a:xfrm>
            <a:custGeom>
              <a:avLst/>
              <a:gdLst>
                <a:gd name="T0" fmla="*/ 9 w 9"/>
                <a:gd name="T1" fmla="*/ 0 h 96"/>
                <a:gd name="T2" fmla="*/ 4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4"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95" name="Freeform 57">
              <a:extLst>
                <a:ext uri="{FF2B5EF4-FFF2-40B4-BE49-F238E27FC236}">
                  <a16:creationId xmlns:a16="http://schemas.microsoft.com/office/drawing/2014/main" id="{16899F07-D6A4-4ACF-A38A-92A30DFA0286}"/>
                </a:ext>
              </a:extLst>
            </p:cNvPr>
            <p:cNvSpPr>
              <a:spLocks/>
            </p:cNvSpPr>
            <p:nvPr/>
          </p:nvSpPr>
          <p:spPr bwMode="auto">
            <a:xfrm>
              <a:off x="9937105" y="2039597"/>
              <a:ext cx="14288" cy="152400"/>
            </a:xfrm>
            <a:custGeom>
              <a:avLst/>
              <a:gdLst>
                <a:gd name="T0" fmla="*/ 0 w 9"/>
                <a:gd name="T1" fmla="*/ 96 h 96"/>
                <a:gd name="T2" fmla="*/ 4 w 9"/>
                <a:gd name="T3" fmla="*/ 0 h 96"/>
                <a:gd name="T4" fmla="*/ 9 w 9"/>
                <a:gd name="T5" fmla="*/ 95 h 96"/>
              </a:gdLst>
              <a:ahLst/>
              <a:cxnLst>
                <a:cxn ang="0">
                  <a:pos x="T0" y="T1"/>
                </a:cxn>
                <a:cxn ang="0">
                  <a:pos x="T2" y="T3"/>
                </a:cxn>
                <a:cxn ang="0">
                  <a:pos x="T4" y="T5"/>
                </a:cxn>
              </a:cxnLst>
              <a:rect l="0" t="0" r="r" b="b"/>
              <a:pathLst>
                <a:path w="9" h="96">
                  <a:moveTo>
                    <a:pt x="0" y="96"/>
                  </a:moveTo>
                  <a:cubicBezTo>
                    <a:pt x="0" y="43"/>
                    <a:pt x="2" y="0"/>
                    <a:pt x="4" y="0"/>
                  </a:cubicBezTo>
                  <a:cubicBezTo>
                    <a:pt x="7" y="0"/>
                    <a:pt x="9" y="43"/>
                    <a:pt x="9" y="95"/>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96" name="Freeform 58">
              <a:extLst>
                <a:ext uri="{FF2B5EF4-FFF2-40B4-BE49-F238E27FC236}">
                  <a16:creationId xmlns:a16="http://schemas.microsoft.com/office/drawing/2014/main" id="{3E40A3DC-B060-47D5-88C5-C8BB312825F6}"/>
                </a:ext>
              </a:extLst>
            </p:cNvPr>
            <p:cNvSpPr>
              <a:spLocks/>
            </p:cNvSpPr>
            <p:nvPr/>
          </p:nvSpPr>
          <p:spPr bwMode="auto">
            <a:xfrm>
              <a:off x="9951392" y="2190410"/>
              <a:ext cx="14288" cy="152400"/>
            </a:xfrm>
            <a:custGeom>
              <a:avLst/>
              <a:gdLst>
                <a:gd name="T0" fmla="*/ 9 w 9"/>
                <a:gd name="T1" fmla="*/ 0 h 96"/>
                <a:gd name="T2" fmla="*/ 4 w 9"/>
                <a:gd name="T3" fmla="*/ 96 h 96"/>
                <a:gd name="T4" fmla="*/ 0 w 9"/>
                <a:gd name="T5" fmla="*/ 1 h 96"/>
              </a:gdLst>
              <a:ahLst/>
              <a:cxnLst>
                <a:cxn ang="0">
                  <a:pos x="T0" y="T1"/>
                </a:cxn>
                <a:cxn ang="0">
                  <a:pos x="T2" y="T3"/>
                </a:cxn>
                <a:cxn ang="0">
                  <a:pos x="T4" y="T5"/>
                </a:cxn>
              </a:cxnLst>
              <a:rect l="0" t="0" r="r" b="b"/>
              <a:pathLst>
                <a:path w="9" h="96">
                  <a:moveTo>
                    <a:pt x="9" y="0"/>
                  </a:moveTo>
                  <a:cubicBezTo>
                    <a:pt x="9" y="53"/>
                    <a:pt x="7" y="96"/>
                    <a:pt x="4" y="96"/>
                  </a:cubicBezTo>
                  <a:cubicBezTo>
                    <a:pt x="2" y="96"/>
                    <a:pt x="0" y="53"/>
                    <a:pt x="0" y="1"/>
                  </a:cubicBezTo>
                </a:path>
              </a:pathLst>
            </a:custGeom>
            <a:noFill/>
            <a:ln w="22225" cap="sq">
              <a:solidFill>
                <a:srgbClr val="0000F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97" name="Freeform 134">
              <a:extLst>
                <a:ext uri="{FF2B5EF4-FFF2-40B4-BE49-F238E27FC236}">
                  <a16:creationId xmlns:a16="http://schemas.microsoft.com/office/drawing/2014/main" id="{69534562-7A62-4D36-8865-400B2C253FB8}"/>
                </a:ext>
              </a:extLst>
            </p:cNvPr>
            <p:cNvSpPr>
              <a:spLocks/>
            </p:cNvSpPr>
            <p:nvPr/>
          </p:nvSpPr>
          <p:spPr bwMode="auto">
            <a:xfrm>
              <a:off x="10433992" y="1944347"/>
              <a:ext cx="14288" cy="222250"/>
            </a:xfrm>
            <a:custGeom>
              <a:avLst/>
              <a:gdLst>
                <a:gd name="T0" fmla="*/ 0 w 9"/>
                <a:gd name="T1" fmla="*/ 140 h 140"/>
                <a:gd name="T2" fmla="*/ 5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5"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98" name="Freeform 135">
              <a:extLst>
                <a:ext uri="{FF2B5EF4-FFF2-40B4-BE49-F238E27FC236}">
                  <a16:creationId xmlns:a16="http://schemas.microsoft.com/office/drawing/2014/main" id="{41C5EB81-99D9-40A7-ACD6-72CD89D6472C}"/>
                </a:ext>
              </a:extLst>
            </p:cNvPr>
            <p:cNvSpPr>
              <a:spLocks/>
            </p:cNvSpPr>
            <p:nvPr/>
          </p:nvSpPr>
          <p:spPr bwMode="auto">
            <a:xfrm>
              <a:off x="10448280" y="2163422"/>
              <a:ext cx="14288" cy="223838"/>
            </a:xfrm>
            <a:custGeom>
              <a:avLst/>
              <a:gdLst>
                <a:gd name="T0" fmla="*/ 9 w 9"/>
                <a:gd name="T1" fmla="*/ 0 h 141"/>
                <a:gd name="T2" fmla="*/ 5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5"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299" name="Freeform 136">
              <a:extLst>
                <a:ext uri="{FF2B5EF4-FFF2-40B4-BE49-F238E27FC236}">
                  <a16:creationId xmlns:a16="http://schemas.microsoft.com/office/drawing/2014/main" id="{005AFC11-2AEF-480D-A50D-EDF1C206B9A4}"/>
                </a:ext>
              </a:extLst>
            </p:cNvPr>
            <p:cNvSpPr>
              <a:spLocks/>
            </p:cNvSpPr>
            <p:nvPr/>
          </p:nvSpPr>
          <p:spPr bwMode="auto">
            <a:xfrm>
              <a:off x="10462567" y="1944347"/>
              <a:ext cx="14288" cy="222250"/>
            </a:xfrm>
            <a:custGeom>
              <a:avLst/>
              <a:gdLst>
                <a:gd name="T0" fmla="*/ 0 w 9"/>
                <a:gd name="T1" fmla="*/ 140 h 140"/>
                <a:gd name="T2" fmla="*/ 5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5"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00" name="Freeform 137">
              <a:extLst>
                <a:ext uri="{FF2B5EF4-FFF2-40B4-BE49-F238E27FC236}">
                  <a16:creationId xmlns:a16="http://schemas.microsoft.com/office/drawing/2014/main" id="{A82DD271-3A0D-463D-B764-50044BD46049}"/>
                </a:ext>
              </a:extLst>
            </p:cNvPr>
            <p:cNvSpPr>
              <a:spLocks/>
            </p:cNvSpPr>
            <p:nvPr/>
          </p:nvSpPr>
          <p:spPr bwMode="auto">
            <a:xfrm>
              <a:off x="10476855" y="2163422"/>
              <a:ext cx="14288" cy="223838"/>
            </a:xfrm>
            <a:custGeom>
              <a:avLst/>
              <a:gdLst>
                <a:gd name="T0" fmla="*/ 9 w 9"/>
                <a:gd name="T1" fmla="*/ 0 h 141"/>
                <a:gd name="T2" fmla="*/ 5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5"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01" name="Freeform 138">
              <a:extLst>
                <a:ext uri="{FF2B5EF4-FFF2-40B4-BE49-F238E27FC236}">
                  <a16:creationId xmlns:a16="http://schemas.microsoft.com/office/drawing/2014/main" id="{58A534FF-B0C6-41EF-BE99-DC64722B7C8D}"/>
                </a:ext>
              </a:extLst>
            </p:cNvPr>
            <p:cNvSpPr>
              <a:spLocks/>
            </p:cNvSpPr>
            <p:nvPr/>
          </p:nvSpPr>
          <p:spPr bwMode="auto">
            <a:xfrm>
              <a:off x="10491142" y="1944347"/>
              <a:ext cx="14288" cy="222250"/>
            </a:xfrm>
            <a:custGeom>
              <a:avLst/>
              <a:gdLst>
                <a:gd name="T0" fmla="*/ 0 w 9"/>
                <a:gd name="T1" fmla="*/ 140 h 140"/>
                <a:gd name="T2" fmla="*/ 5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5"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02" name="Freeform 139">
              <a:extLst>
                <a:ext uri="{FF2B5EF4-FFF2-40B4-BE49-F238E27FC236}">
                  <a16:creationId xmlns:a16="http://schemas.microsoft.com/office/drawing/2014/main" id="{0689D4AD-340E-4CA5-BD27-878EBE667FF9}"/>
                </a:ext>
              </a:extLst>
            </p:cNvPr>
            <p:cNvSpPr>
              <a:spLocks/>
            </p:cNvSpPr>
            <p:nvPr/>
          </p:nvSpPr>
          <p:spPr bwMode="auto">
            <a:xfrm>
              <a:off x="10505430" y="2163422"/>
              <a:ext cx="15875" cy="223838"/>
            </a:xfrm>
            <a:custGeom>
              <a:avLst/>
              <a:gdLst>
                <a:gd name="T0" fmla="*/ 10 w 10"/>
                <a:gd name="T1" fmla="*/ 0 h 141"/>
                <a:gd name="T2" fmla="*/ 5 w 10"/>
                <a:gd name="T3" fmla="*/ 141 h 141"/>
                <a:gd name="T4" fmla="*/ 0 w 10"/>
                <a:gd name="T5" fmla="*/ 2 h 141"/>
              </a:gdLst>
              <a:ahLst/>
              <a:cxnLst>
                <a:cxn ang="0">
                  <a:pos x="T0" y="T1"/>
                </a:cxn>
                <a:cxn ang="0">
                  <a:pos x="T2" y="T3"/>
                </a:cxn>
                <a:cxn ang="0">
                  <a:pos x="T4" y="T5"/>
                </a:cxn>
              </a:cxnLst>
              <a:rect l="0" t="0" r="r" b="b"/>
              <a:pathLst>
                <a:path w="10" h="141">
                  <a:moveTo>
                    <a:pt x="10" y="0"/>
                  </a:moveTo>
                  <a:cubicBezTo>
                    <a:pt x="10" y="78"/>
                    <a:pt x="8" y="141"/>
                    <a:pt x="5"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03" name="Freeform 140">
              <a:extLst>
                <a:ext uri="{FF2B5EF4-FFF2-40B4-BE49-F238E27FC236}">
                  <a16:creationId xmlns:a16="http://schemas.microsoft.com/office/drawing/2014/main" id="{5698E0EA-88CB-4440-B019-B7430CFD80B2}"/>
                </a:ext>
              </a:extLst>
            </p:cNvPr>
            <p:cNvSpPr>
              <a:spLocks/>
            </p:cNvSpPr>
            <p:nvPr/>
          </p:nvSpPr>
          <p:spPr bwMode="auto">
            <a:xfrm>
              <a:off x="10521305" y="1944347"/>
              <a:ext cx="12700" cy="222250"/>
            </a:xfrm>
            <a:custGeom>
              <a:avLst/>
              <a:gdLst>
                <a:gd name="T0" fmla="*/ 0 w 8"/>
                <a:gd name="T1" fmla="*/ 140 h 140"/>
                <a:gd name="T2" fmla="*/ 4 w 8"/>
                <a:gd name="T3" fmla="*/ 0 h 140"/>
                <a:gd name="T4" fmla="*/ 8 w 8"/>
                <a:gd name="T5" fmla="*/ 138 h 140"/>
              </a:gdLst>
              <a:ahLst/>
              <a:cxnLst>
                <a:cxn ang="0">
                  <a:pos x="T0" y="T1"/>
                </a:cxn>
                <a:cxn ang="0">
                  <a:pos x="T2" y="T3"/>
                </a:cxn>
                <a:cxn ang="0">
                  <a:pos x="T4" y="T5"/>
                </a:cxn>
              </a:cxnLst>
              <a:rect l="0" t="0" r="r" b="b"/>
              <a:pathLst>
                <a:path w="8" h="140">
                  <a:moveTo>
                    <a:pt x="0" y="140"/>
                  </a:moveTo>
                  <a:cubicBezTo>
                    <a:pt x="0" y="63"/>
                    <a:pt x="2" y="0"/>
                    <a:pt x="4" y="0"/>
                  </a:cubicBezTo>
                  <a:cubicBezTo>
                    <a:pt x="6" y="0"/>
                    <a:pt x="8" y="62"/>
                    <a:pt x="8"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04" name="Freeform 141">
              <a:extLst>
                <a:ext uri="{FF2B5EF4-FFF2-40B4-BE49-F238E27FC236}">
                  <a16:creationId xmlns:a16="http://schemas.microsoft.com/office/drawing/2014/main" id="{B8652A32-CD39-46F8-BCD4-753116401E60}"/>
                </a:ext>
              </a:extLst>
            </p:cNvPr>
            <p:cNvSpPr>
              <a:spLocks/>
            </p:cNvSpPr>
            <p:nvPr/>
          </p:nvSpPr>
          <p:spPr bwMode="auto">
            <a:xfrm>
              <a:off x="10534005" y="2163422"/>
              <a:ext cx="15875" cy="223838"/>
            </a:xfrm>
            <a:custGeom>
              <a:avLst/>
              <a:gdLst>
                <a:gd name="T0" fmla="*/ 10 w 10"/>
                <a:gd name="T1" fmla="*/ 0 h 141"/>
                <a:gd name="T2" fmla="*/ 5 w 10"/>
                <a:gd name="T3" fmla="*/ 141 h 141"/>
                <a:gd name="T4" fmla="*/ 0 w 10"/>
                <a:gd name="T5" fmla="*/ 2 h 141"/>
              </a:gdLst>
              <a:ahLst/>
              <a:cxnLst>
                <a:cxn ang="0">
                  <a:pos x="T0" y="T1"/>
                </a:cxn>
                <a:cxn ang="0">
                  <a:pos x="T2" y="T3"/>
                </a:cxn>
                <a:cxn ang="0">
                  <a:pos x="T4" y="T5"/>
                </a:cxn>
              </a:cxnLst>
              <a:rect l="0" t="0" r="r" b="b"/>
              <a:pathLst>
                <a:path w="10" h="141">
                  <a:moveTo>
                    <a:pt x="10" y="0"/>
                  </a:moveTo>
                  <a:cubicBezTo>
                    <a:pt x="10" y="78"/>
                    <a:pt x="8" y="141"/>
                    <a:pt x="5"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05" name="Freeform 142">
              <a:extLst>
                <a:ext uri="{FF2B5EF4-FFF2-40B4-BE49-F238E27FC236}">
                  <a16:creationId xmlns:a16="http://schemas.microsoft.com/office/drawing/2014/main" id="{903F3A01-85A6-4E6B-A5E1-993BC71AF6AB}"/>
                </a:ext>
              </a:extLst>
            </p:cNvPr>
            <p:cNvSpPr>
              <a:spLocks/>
            </p:cNvSpPr>
            <p:nvPr/>
          </p:nvSpPr>
          <p:spPr bwMode="auto">
            <a:xfrm>
              <a:off x="10549880" y="1944347"/>
              <a:ext cx="12700" cy="222250"/>
            </a:xfrm>
            <a:custGeom>
              <a:avLst/>
              <a:gdLst>
                <a:gd name="T0" fmla="*/ 0 w 8"/>
                <a:gd name="T1" fmla="*/ 140 h 140"/>
                <a:gd name="T2" fmla="*/ 4 w 8"/>
                <a:gd name="T3" fmla="*/ 0 h 140"/>
                <a:gd name="T4" fmla="*/ 8 w 8"/>
                <a:gd name="T5" fmla="*/ 138 h 140"/>
              </a:gdLst>
              <a:ahLst/>
              <a:cxnLst>
                <a:cxn ang="0">
                  <a:pos x="T0" y="T1"/>
                </a:cxn>
                <a:cxn ang="0">
                  <a:pos x="T2" y="T3"/>
                </a:cxn>
                <a:cxn ang="0">
                  <a:pos x="T4" y="T5"/>
                </a:cxn>
              </a:cxnLst>
              <a:rect l="0" t="0" r="r" b="b"/>
              <a:pathLst>
                <a:path w="8" h="140">
                  <a:moveTo>
                    <a:pt x="0" y="140"/>
                  </a:moveTo>
                  <a:cubicBezTo>
                    <a:pt x="0" y="63"/>
                    <a:pt x="2" y="0"/>
                    <a:pt x="4" y="0"/>
                  </a:cubicBezTo>
                  <a:cubicBezTo>
                    <a:pt x="7" y="0"/>
                    <a:pt x="8" y="62"/>
                    <a:pt x="8"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06" name="Freeform 143">
              <a:extLst>
                <a:ext uri="{FF2B5EF4-FFF2-40B4-BE49-F238E27FC236}">
                  <a16:creationId xmlns:a16="http://schemas.microsoft.com/office/drawing/2014/main" id="{E5A55334-4735-4037-B7F3-F0EC7AF96342}"/>
                </a:ext>
              </a:extLst>
            </p:cNvPr>
            <p:cNvSpPr>
              <a:spLocks/>
            </p:cNvSpPr>
            <p:nvPr/>
          </p:nvSpPr>
          <p:spPr bwMode="auto">
            <a:xfrm>
              <a:off x="10562580" y="2163422"/>
              <a:ext cx="15875" cy="223838"/>
            </a:xfrm>
            <a:custGeom>
              <a:avLst/>
              <a:gdLst>
                <a:gd name="T0" fmla="*/ 10 w 10"/>
                <a:gd name="T1" fmla="*/ 0 h 141"/>
                <a:gd name="T2" fmla="*/ 5 w 10"/>
                <a:gd name="T3" fmla="*/ 141 h 141"/>
                <a:gd name="T4" fmla="*/ 0 w 10"/>
                <a:gd name="T5" fmla="*/ 2 h 141"/>
              </a:gdLst>
              <a:ahLst/>
              <a:cxnLst>
                <a:cxn ang="0">
                  <a:pos x="T0" y="T1"/>
                </a:cxn>
                <a:cxn ang="0">
                  <a:pos x="T2" y="T3"/>
                </a:cxn>
                <a:cxn ang="0">
                  <a:pos x="T4" y="T5"/>
                </a:cxn>
              </a:cxnLst>
              <a:rect l="0" t="0" r="r" b="b"/>
              <a:pathLst>
                <a:path w="10" h="141">
                  <a:moveTo>
                    <a:pt x="10" y="0"/>
                  </a:moveTo>
                  <a:cubicBezTo>
                    <a:pt x="10" y="78"/>
                    <a:pt x="8" y="141"/>
                    <a:pt x="5" y="141"/>
                  </a:cubicBezTo>
                  <a:cubicBezTo>
                    <a:pt x="3"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07" name="Freeform 144">
              <a:extLst>
                <a:ext uri="{FF2B5EF4-FFF2-40B4-BE49-F238E27FC236}">
                  <a16:creationId xmlns:a16="http://schemas.microsoft.com/office/drawing/2014/main" id="{ACF941AF-5850-40A0-BEEC-D8E975E8C9CC}"/>
                </a:ext>
              </a:extLst>
            </p:cNvPr>
            <p:cNvSpPr>
              <a:spLocks/>
            </p:cNvSpPr>
            <p:nvPr/>
          </p:nvSpPr>
          <p:spPr bwMode="auto">
            <a:xfrm>
              <a:off x="10578455" y="1944347"/>
              <a:ext cx="14288" cy="222250"/>
            </a:xfrm>
            <a:custGeom>
              <a:avLst/>
              <a:gdLst>
                <a:gd name="T0" fmla="*/ 0 w 9"/>
                <a:gd name="T1" fmla="*/ 140 h 140"/>
                <a:gd name="T2" fmla="*/ 4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4"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08" name="Freeform 145">
              <a:extLst>
                <a:ext uri="{FF2B5EF4-FFF2-40B4-BE49-F238E27FC236}">
                  <a16:creationId xmlns:a16="http://schemas.microsoft.com/office/drawing/2014/main" id="{6D5A7334-51F9-4FE0-A43F-8539EC2FEFB6}"/>
                </a:ext>
              </a:extLst>
            </p:cNvPr>
            <p:cNvSpPr>
              <a:spLocks/>
            </p:cNvSpPr>
            <p:nvPr/>
          </p:nvSpPr>
          <p:spPr bwMode="auto">
            <a:xfrm>
              <a:off x="10592742" y="2163422"/>
              <a:ext cx="14288" cy="223838"/>
            </a:xfrm>
            <a:custGeom>
              <a:avLst/>
              <a:gdLst>
                <a:gd name="T0" fmla="*/ 9 w 9"/>
                <a:gd name="T1" fmla="*/ 0 h 141"/>
                <a:gd name="T2" fmla="*/ 4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09" name="Freeform 146">
              <a:extLst>
                <a:ext uri="{FF2B5EF4-FFF2-40B4-BE49-F238E27FC236}">
                  <a16:creationId xmlns:a16="http://schemas.microsoft.com/office/drawing/2014/main" id="{A91B4AE1-CC67-479D-B52B-6791047766C8}"/>
                </a:ext>
              </a:extLst>
            </p:cNvPr>
            <p:cNvSpPr>
              <a:spLocks/>
            </p:cNvSpPr>
            <p:nvPr/>
          </p:nvSpPr>
          <p:spPr bwMode="auto">
            <a:xfrm>
              <a:off x="10607030" y="1944347"/>
              <a:ext cx="14288" cy="222250"/>
            </a:xfrm>
            <a:custGeom>
              <a:avLst/>
              <a:gdLst>
                <a:gd name="T0" fmla="*/ 0 w 9"/>
                <a:gd name="T1" fmla="*/ 140 h 140"/>
                <a:gd name="T2" fmla="*/ 4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4"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10" name="Freeform 147">
              <a:extLst>
                <a:ext uri="{FF2B5EF4-FFF2-40B4-BE49-F238E27FC236}">
                  <a16:creationId xmlns:a16="http://schemas.microsoft.com/office/drawing/2014/main" id="{E619B00E-224D-446C-A4BD-BFE19F82F79C}"/>
                </a:ext>
              </a:extLst>
            </p:cNvPr>
            <p:cNvSpPr>
              <a:spLocks/>
            </p:cNvSpPr>
            <p:nvPr/>
          </p:nvSpPr>
          <p:spPr bwMode="auto">
            <a:xfrm>
              <a:off x="10621317" y="2163422"/>
              <a:ext cx="14288" cy="223838"/>
            </a:xfrm>
            <a:custGeom>
              <a:avLst/>
              <a:gdLst>
                <a:gd name="T0" fmla="*/ 9 w 9"/>
                <a:gd name="T1" fmla="*/ 0 h 141"/>
                <a:gd name="T2" fmla="*/ 4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11" name="Freeform 148">
              <a:extLst>
                <a:ext uri="{FF2B5EF4-FFF2-40B4-BE49-F238E27FC236}">
                  <a16:creationId xmlns:a16="http://schemas.microsoft.com/office/drawing/2014/main" id="{E06C565A-E1B3-4DC2-B618-2E3D67A377E4}"/>
                </a:ext>
              </a:extLst>
            </p:cNvPr>
            <p:cNvSpPr>
              <a:spLocks/>
            </p:cNvSpPr>
            <p:nvPr/>
          </p:nvSpPr>
          <p:spPr bwMode="auto">
            <a:xfrm>
              <a:off x="10635605" y="1944347"/>
              <a:ext cx="14288" cy="222250"/>
            </a:xfrm>
            <a:custGeom>
              <a:avLst/>
              <a:gdLst>
                <a:gd name="T0" fmla="*/ 0 w 9"/>
                <a:gd name="T1" fmla="*/ 140 h 140"/>
                <a:gd name="T2" fmla="*/ 4 w 9"/>
                <a:gd name="T3" fmla="*/ 0 h 140"/>
                <a:gd name="T4" fmla="*/ 9 w 9"/>
                <a:gd name="T5" fmla="*/ 138 h 140"/>
              </a:gdLst>
              <a:ahLst/>
              <a:cxnLst>
                <a:cxn ang="0">
                  <a:pos x="T0" y="T1"/>
                </a:cxn>
                <a:cxn ang="0">
                  <a:pos x="T2" y="T3"/>
                </a:cxn>
                <a:cxn ang="0">
                  <a:pos x="T4" y="T5"/>
                </a:cxn>
              </a:cxnLst>
              <a:rect l="0" t="0" r="r" b="b"/>
              <a:pathLst>
                <a:path w="9" h="140">
                  <a:moveTo>
                    <a:pt x="0" y="140"/>
                  </a:moveTo>
                  <a:cubicBezTo>
                    <a:pt x="0" y="63"/>
                    <a:pt x="2" y="0"/>
                    <a:pt x="4" y="0"/>
                  </a:cubicBezTo>
                  <a:cubicBezTo>
                    <a:pt x="7" y="0"/>
                    <a:pt x="9" y="62"/>
                    <a:pt x="9" y="138"/>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12" name="Freeform 149">
              <a:extLst>
                <a:ext uri="{FF2B5EF4-FFF2-40B4-BE49-F238E27FC236}">
                  <a16:creationId xmlns:a16="http://schemas.microsoft.com/office/drawing/2014/main" id="{9C1A9774-27FE-46C1-9DEB-5D2FA8004F6B}"/>
                </a:ext>
              </a:extLst>
            </p:cNvPr>
            <p:cNvSpPr>
              <a:spLocks/>
            </p:cNvSpPr>
            <p:nvPr/>
          </p:nvSpPr>
          <p:spPr bwMode="auto">
            <a:xfrm>
              <a:off x="10649892" y="2163422"/>
              <a:ext cx="14288" cy="223838"/>
            </a:xfrm>
            <a:custGeom>
              <a:avLst/>
              <a:gdLst>
                <a:gd name="T0" fmla="*/ 9 w 9"/>
                <a:gd name="T1" fmla="*/ 0 h 141"/>
                <a:gd name="T2" fmla="*/ 4 w 9"/>
                <a:gd name="T3" fmla="*/ 141 h 141"/>
                <a:gd name="T4" fmla="*/ 0 w 9"/>
                <a:gd name="T5" fmla="*/ 2 h 141"/>
              </a:gdLst>
              <a:ahLst/>
              <a:cxnLst>
                <a:cxn ang="0">
                  <a:pos x="T0" y="T1"/>
                </a:cxn>
                <a:cxn ang="0">
                  <a:pos x="T2" y="T3"/>
                </a:cxn>
                <a:cxn ang="0">
                  <a:pos x="T4" y="T5"/>
                </a:cxn>
              </a:cxnLst>
              <a:rect l="0" t="0" r="r" b="b"/>
              <a:pathLst>
                <a:path w="9" h="141">
                  <a:moveTo>
                    <a:pt x="9" y="0"/>
                  </a:moveTo>
                  <a:cubicBezTo>
                    <a:pt x="9" y="78"/>
                    <a:pt x="7" y="141"/>
                    <a:pt x="4" y="141"/>
                  </a:cubicBezTo>
                  <a:cubicBezTo>
                    <a:pt x="2" y="141"/>
                    <a:pt x="0" y="79"/>
                    <a:pt x="0" y="2"/>
                  </a:cubicBezTo>
                </a:path>
              </a:pathLst>
            </a:custGeom>
            <a:noFill/>
            <a:ln w="22225" cap="sq">
              <a:solidFill>
                <a:srgbClr val="C00000"/>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13" name="Oval 150">
              <a:extLst>
                <a:ext uri="{FF2B5EF4-FFF2-40B4-BE49-F238E27FC236}">
                  <a16:creationId xmlns:a16="http://schemas.microsoft.com/office/drawing/2014/main" id="{56FA46DA-493B-4509-8650-FF1AFB37C68B}"/>
                </a:ext>
              </a:extLst>
            </p:cNvPr>
            <p:cNvSpPr>
              <a:spLocks noChangeArrowheads="1"/>
            </p:cNvSpPr>
            <p:nvPr/>
          </p:nvSpPr>
          <p:spPr bwMode="auto">
            <a:xfrm>
              <a:off x="10230792" y="2152310"/>
              <a:ext cx="15875" cy="25400"/>
            </a:xfrm>
            <a:prstGeom prst="ellipse">
              <a:avLst/>
            </a:prstGeom>
            <a:solidFill>
              <a:srgbClr val="000000"/>
            </a:solidFill>
            <a:ln w="0">
              <a:solidFill>
                <a:srgbClr val="000000"/>
              </a:solidFill>
              <a:prstDash val="solid"/>
              <a:round/>
              <a:headEnd/>
              <a:tailEnd/>
            </a:ln>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14" name="Oval 151">
              <a:extLst>
                <a:ext uri="{FF2B5EF4-FFF2-40B4-BE49-F238E27FC236}">
                  <a16:creationId xmlns:a16="http://schemas.microsoft.com/office/drawing/2014/main" id="{6F5D1909-9458-477E-B777-448B38C6A445}"/>
                </a:ext>
              </a:extLst>
            </p:cNvPr>
            <p:cNvSpPr>
              <a:spLocks noChangeArrowheads="1"/>
            </p:cNvSpPr>
            <p:nvPr/>
          </p:nvSpPr>
          <p:spPr bwMode="auto">
            <a:xfrm>
              <a:off x="10230792" y="2152310"/>
              <a:ext cx="15875" cy="25400"/>
            </a:xfrm>
            <a:prstGeom prst="ellipse">
              <a:avLst/>
            </a:prstGeom>
            <a:noFill/>
            <a:ln w="317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15" name="Oval 152">
              <a:extLst>
                <a:ext uri="{FF2B5EF4-FFF2-40B4-BE49-F238E27FC236}">
                  <a16:creationId xmlns:a16="http://schemas.microsoft.com/office/drawing/2014/main" id="{5F8B7E84-15A1-43F4-B81D-C98C10E923E5}"/>
                </a:ext>
              </a:extLst>
            </p:cNvPr>
            <p:cNvSpPr>
              <a:spLocks noChangeArrowheads="1"/>
            </p:cNvSpPr>
            <p:nvPr/>
          </p:nvSpPr>
          <p:spPr bwMode="auto">
            <a:xfrm>
              <a:off x="10303817" y="2152310"/>
              <a:ext cx="15875" cy="25400"/>
            </a:xfrm>
            <a:prstGeom prst="ellipse">
              <a:avLst/>
            </a:prstGeom>
            <a:solidFill>
              <a:srgbClr val="000000"/>
            </a:solidFill>
            <a:ln w="0">
              <a:solidFill>
                <a:srgbClr val="000000"/>
              </a:solidFill>
              <a:prstDash val="solid"/>
              <a:round/>
              <a:headEnd/>
              <a:tailEnd/>
            </a:ln>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16" name="Oval 153">
              <a:extLst>
                <a:ext uri="{FF2B5EF4-FFF2-40B4-BE49-F238E27FC236}">
                  <a16:creationId xmlns:a16="http://schemas.microsoft.com/office/drawing/2014/main" id="{396E94EE-7A66-4D54-AB1D-EBBD3C8B9E6C}"/>
                </a:ext>
              </a:extLst>
            </p:cNvPr>
            <p:cNvSpPr>
              <a:spLocks noChangeArrowheads="1"/>
            </p:cNvSpPr>
            <p:nvPr/>
          </p:nvSpPr>
          <p:spPr bwMode="auto">
            <a:xfrm>
              <a:off x="10303817" y="2152310"/>
              <a:ext cx="15875" cy="25400"/>
            </a:xfrm>
            <a:prstGeom prst="ellipse">
              <a:avLst/>
            </a:prstGeom>
            <a:noFill/>
            <a:ln w="317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17" name="Oval 154">
              <a:extLst>
                <a:ext uri="{FF2B5EF4-FFF2-40B4-BE49-F238E27FC236}">
                  <a16:creationId xmlns:a16="http://schemas.microsoft.com/office/drawing/2014/main" id="{54C414B2-7419-4453-93C0-1926475C082B}"/>
                </a:ext>
              </a:extLst>
            </p:cNvPr>
            <p:cNvSpPr>
              <a:spLocks noChangeArrowheads="1"/>
            </p:cNvSpPr>
            <p:nvPr/>
          </p:nvSpPr>
          <p:spPr bwMode="auto">
            <a:xfrm>
              <a:off x="10375255" y="2152310"/>
              <a:ext cx="17463" cy="25400"/>
            </a:xfrm>
            <a:prstGeom prst="ellipse">
              <a:avLst/>
            </a:prstGeom>
            <a:solidFill>
              <a:srgbClr val="000000"/>
            </a:solidFill>
            <a:ln w="0">
              <a:solidFill>
                <a:srgbClr val="000000"/>
              </a:solidFill>
              <a:prstDash val="solid"/>
              <a:round/>
              <a:headEnd/>
              <a:tailEnd/>
            </a:ln>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18" name="Oval 155">
              <a:extLst>
                <a:ext uri="{FF2B5EF4-FFF2-40B4-BE49-F238E27FC236}">
                  <a16:creationId xmlns:a16="http://schemas.microsoft.com/office/drawing/2014/main" id="{A74F6FDE-920C-442F-BC74-9040FDA3F082}"/>
                </a:ext>
              </a:extLst>
            </p:cNvPr>
            <p:cNvSpPr>
              <a:spLocks noChangeArrowheads="1"/>
            </p:cNvSpPr>
            <p:nvPr/>
          </p:nvSpPr>
          <p:spPr bwMode="auto">
            <a:xfrm>
              <a:off x="10375255" y="2152310"/>
              <a:ext cx="17463" cy="25400"/>
            </a:xfrm>
            <a:prstGeom prst="ellipse">
              <a:avLst/>
            </a:prstGeom>
            <a:noFill/>
            <a:ln w="31750" cap="rnd">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grpSp>
      <p:sp>
        <p:nvSpPr>
          <p:cNvPr id="319" name="Line 213">
            <a:extLst>
              <a:ext uri="{FF2B5EF4-FFF2-40B4-BE49-F238E27FC236}">
                <a16:creationId xmlns:a16="http://schemas.microsoft.com/office/drawing/2014/main" id="{0471CC9D-5C97-43BE-9E99-FC805A3B48FE}"/>
              </a:ext>
            </a:extLst>
          </p:cNvPr>
          <p:cNvSpPr>
            <a:spLocks noChangeShapeType="1"/>
          </p:cNvSpPr>
          <p:nvPr/>
        </p:nvSpPr>
        <p:spPr bwMode="auto">
          <a:xfrm flipV="1">
            <a:off x="5211130" y="3315049"/>
            <a:ext cx="990836" cy="0"/>
          </a:xfrm>
          <a:prstGeom prst="line">
            <a:avLst/>
          </a:prstGeom>
          <a:noFill/>
          <a:ln w="42863" cap="rnd">
            <a:solidFill>
              <a:srgbClr val="77AC3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20" name="Line 56">
            <a:extLst>
              <a:ext uri="{FF2B5EF4-FFF2-40B4-BE49-F238E27FC236}">
                <a16:creationId xmlns:a16="http://schemas.microsoft.com/office/drawing/2014/main" id="{2CA8FEB5-F896-4333-B987-DF2C5EB5AE49}"/>
              </a:ext>
            </a:extLst>
          </p:cNvPr>
          <p:cNvSpPr>
            <a:spLocks noChangeShapeType="1"/>
          </p:cNvSpPr>
          <p:nvPr/>
        </p:nvSpPr>
        <p:spPr bwMode="auto">
          <a:xfrm>
            <a:off x="4960012" y="3066891"/>
            <a:ext cx="0" cy="253642"/>
          </a:xfrm>
          <a:prstGeom prst="line">
            <a:avLst/>
          </a:prstGeom>
          <a:noFill/>
          <a:ln w="42863" cap="rnd">
            <a:solidFill>
              <a:srgbClr val="77AC3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21" name="Line 213">
            <a:extLst>
              <a:ext uri="{FF2B5EF4-FFF2-40B4-BE49-F238E27FC236}">
                <a16:creationId xmlns:a16="http://schemas.microsoft.com/office/drawing/2014/main" id="{6C84C401-FF79-4F5A-AD85-DCDD7DD9B0B4}"/>
              </a:ext>
            </a:extLst>
          </p:cNvPr>
          <p:cNvSpPr>
            <a:spLocks noChangeShapeType="1"/>
          </p:cNvSpPr>
          <p:nvPr/>
        </p:nvSpPr>
        <p:spPr bwMode="auto">
          <a:xfrm flipV="1">
            <a:off x="4956810" y="3061406"/>
            <a:ext cx="250674" cy="0"/>
          </a:xfrm>
          <a:prstGeom prst="line">
            <a:avLst/>
          </a:prstGeom>
          <a:noFill/>
          <a:ln w="42863" cap="rnd">
            <a:solidFill>
              <a:srgbClr val="77AC3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22" name="Freeform 11">
            <a:extLst>
              <a:ext uri="{FF2B5EF4-FFF2-40B4-BE49-F238E27FC236}">
                <a16:creationId xmlns:a16="http://schemas.microsoft.com/office/drawing/2014/main" id="{FA7DA852-7C6E-4E8B-AF78-E1D3C2CC11D8}"/>
              </a:ext>
            </a:extLst>
          </p:cNvPr>
          <p:cNvSpPr>
            <a:spLocks/>
          </p:cNvSpPr>
          <p:nvPr/>
        </p:nvSpPr>
        <p:spPr bwMode="auto">
          <a:xfrm>
            <a:off x="4943321" y="3893596"/>
            <a:ext cx="15786" cy="163592"/>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6"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23" name="Freeform 12">
            <a:extLst>
              <a:ext uri="{FF2B5EF4-FFF2-40B4-BE49-F238E27FC236}">
                <a16:creationId xmlns:a16="http://schemas.microsoft.com/office/drawing/2014/main" id="{31D28C2B-3B57-4AB8-B7BA-BCD1D83616AA}"/>
              </a:ext>
            </a:extLst>
          </p:cNvPr>
          <p:cNvSpPr>
            <a:spLocks/>
          </p:cNvSpPr>
          <p:nvPr/>
        </p:nvSpPr>
        <p:spPr bwMode="auto">
          <a:xfrm>
            <a:off x="4959107" y="4054570"/>
            <a:ext cx="15786" cy="163592"/>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24" name="Freeform 13">
            <a:extLst>
              <a:ext uri="{FF2B5EF4-FFF2-40B4-BE49-F238E27FC236}">
                <a16:creationId xmlns:a16="http://schemas.microsoft.com/office/drawing/2014/main" id="{DD174E69-22CE-4BC5-AF94-45B344314DC4}"/>
              </a:ext>
            </a:extLst>
          </p:cNvPr>
          <p:cNvSpPr>
            <a:spLocks/>
          </p:cNvSpPr>
          <p:nvPr/>
        </p:nvSpPr>
        <p:spPr bwMode="auto">
          <a:xfrm>
            <a:off x="4974891" y="3893596"/>
            <a:ext cx="15786" cy="163592"/>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25" name="Freeform 14">
            <a:extLst>
              <a:ext uri="{FF2B5EF4-FFF2-40B4-BE49-F238E27FC236}">
                <a16:creationId xmlns:a16="http://schemas.microsoft.com/office/drawing/2014/main" id="{E5B0222D-B685-4E8D-B417-BF05A09546B2}"/>
              </a:ext>
            </a:extLst>
          </p:cNvPr>
          <p:cNvSpPr>
            <a:spLocks/>
          </p:cNvSpPr>
          <p:nvPr/>
        </p:nvSpPr>
        <p:spPr bwMode="auto">
          <a:xfrm>
            <a:off x="4990677" y="4054570"/>
            <a:ext cx="15786" cy="163592"/>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26" name="Freeform 15">
            <a:extLst>
              <a:ext uri="{FF2B5EF4-FFF2-40B4-BE49-F238E27FC236}">
                <a16:creationId xmlns:a16="http://schemas.microsoft.com/office/drawing/2014/main" id="{DD6E9191-A0BC-4700-89BD-F70B0B70B05B}"/>
              </a:ext>
            </a:extLst>
          </p:cNvPr>
          <p:cNvSpPr>
            <a:spLocks/>
          </p:cNvSpPr>
          <p:nvPr/>
        </p:nvSpPr>
        <p:spPr bwMode="auto">
          <a:xfrm>
            <a:off x="5006462" y="3893596"/>
            <a:ext cx="15786" cy="163592"/>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27" name="Freeform 16">
            <a:extLst>
              <a:ext uri="{FF2B5EF4-FFF2-40B4-BE49-F238E27FC236}">
                <a16:creationId xmlns:a16="http://schemas.microsoft.com/office/drawing/2014/main" id="{E1D2B66D-3AA4-4051-A6D5-A863A523D12D}"/>
              </a:ext>
            </a:extLst>
          </p:cNvPr>
          <p:cNvSpPr>
            <a:spLocks/>
          </p:cNvSpPr>
          <p:nvPr/>
        </p:nvSpPr>
        <p:spPr bwMode="auto">
          <a:xfrm>
            <a:off x="5022248" y="4054570"/>
            <a:ext cx="15786" cy="163592"/>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28" name="Freeform 17">
            <a:extLst>
              <a:ext uri="{FF2B5EF4-FFF2-40B4-BE49-F238E27FC236}">
                <a16:creationId xmlns:a16="http://schemas.microsoft.com/office/drawing/2014/main" id="{715BF814-F999-4D7A-9FE0-8B0408A8DC45}"/>
              </a:ext>
            </a:extLst>
          </p:cNvPr>
          <p:cNvSpPr>
            <a:spLocks/>
          </p:cNvSpPr>
          <p:nvPr/>
        </p:nvSpPr>
        <p:spPr bwMode="auto">
          <a:xfrm>
            <a:off x="5038033" y="3893596"/>
            <a:ext cx="15786" cy="163592"/>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29" name="Freeform 18">
            <a:extLst>
              <a:ext uri="{FF2B5EF4-FFF2-40B4-BE49-F238E27FC236}">
                <a16:creationId xmlns:a16="http://schemas.microsoft.com/office/drawing/2014/main" id="{923E3B0B-8AB8-4BC0-84D9-8EE8308B5F2D}"/>
              </a:ext>
            </a:extLst>
          </p:cNvPr>
          <p:cNvSpPr>
            <a:spLocks/>
          </p:cNvSpPr>
          <p:nvPr/>
        </p:nvSpPr>
        <p:spPr bwMode="auto">
          <a:xfrm>
            <a:off x="5053820" y="4054570"/>
            <a:ext cx="15786" cy="163592"/>
          </a:xfrm>
          <a:custGeom>
            <a:avLst/>
            <a:gdLst>
              <a:gd name="T0" fmla="*/ 9 w 9"/>
              <a:gd name="T1" fmla="*/ 0 h 125"/>
              <a:gd name="T2" fmla="*/ 4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4"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30" name="Freeform 19">
            <a:extLst>
              <a:ext uri="{FF2B5EF4-FFF2-40B4-BE49-F238E27FC236}">
                <a16:creationId xmlns:a16="http://schemas.microsoft.com/office/drawing/2014/main" id="{4124E61A-9192-4C78-BEC2-D6F7E10CDA09}"/>
              </a:ext>
            </a:extLst>
          </p:cNvPr>
          <p:cNvSpPr>
            <a:spLocks/>
          </p:cNvSpPr>
          <p:nvPr/>
        </p:nvSpPr>
        <p:spPr bwMode="auto">
          <a:xfrm>
            <a:off x="5069604" y="3893596"/>
            <a:ext cx="15786" cy="163592"/>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31" name="Freeform 20">
            <a:extLst>
              <a:ext uri="{FF2B5EF4-FFF2-40B4-BE49-F238E27FC236}">
                <a16:creationId xmlns:a16="http://schemas.microsoft.com/office/drawing/2014/main" id="{101B09D2-33C0-46C2-8E0C-9FCB1C4100AA}"/>
              </a:ext>
            </a:extLst>
          </p:cNvPr>
          <p:cNvSpPr>
            <a:spLocks/>
          </p:cNvSpPr>
          <p:nvPr/>
        </p:nvSpPr>
        <p:spPr bwMode="auto">
          <a:xfrm>
            <a:off x="5085389" y="4054570"/>
            <a:ext cx="15786" cy="163592"/>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32" name="Freeform 21">
            <a:extLst>
              <a:ext uri="{FF2B5EF4-FFF2-40B4-BE49-F238E27FC236}">
                <a16:creationId xmlns:a16="http://schemas.microsoft.com/office/drawing/2014/main" id="{E49E7178-B73E-406B-98AE-74EB09EB2BA3}"/>
              </a:ext>
            </a:extLst>
          </p:cNvPr>
          <p:cNvSpPr>
            <a:spLocks/>
          </p:cNvSpPr>
          <p:nvPr/>
        </p:nvSpPr>
        <p:spPr bwMode="auto">
          <a:xfrm>
            <a:off x="5101175" y="3893596"/>
            <a:ext cx="15786" cy="163592"/>
          </a:xfrm>
          <a:custGeom>
            <a:avLst/>
            <a:gdLst>
              <a:gd name="T0" fmla="*/ 0 w 9"/>
              <a:gd name="T1" fmla="*/ 125 h 125"/>
              <a:gd name="T2" fmla="*/ 4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4"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33" name="Freeform 22">
            <a:extLst>
              <a:ext uri="{FF2B5EF4-FFF2-40B4-BE49-F238E27FC236}">
                <a16:creationId xmlns:a16="http://schemas.microsoft.com/office/drawing/2014/main" id="{97B67BA6-08D0-421E-9E50-60D54D48A035}"/>
              </a:ext>
            </a:extLst>
          </p:cNvPr>
          <p:cNvSpPr>
            <a:spLocks/>
          </p:cNvSpPr>
          <p:nvPr/>
        </p:nvSpPr>
        <p:spPr bwMode="auto">
          <a:xfrm>
            <a:off x="5116961" y="4054570"/>
            <a:ext cx="15786" cy="163592"/>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34" name="Freeform 23">
            <a:extLst>
              <a:ext uri="{FF2B5EF4-FFF2-40B4-BE49-F238E27FC236}">
                <a16:creationId xmlns:a16="http://schemas.microsoft.com/office/drawing/2014/main" id="{9AC3F7BA-60C0-4FE6-B4AC-43A04786FC3A}"/>
              </a:ext>
            </a:extLst>
          </p:cNvPr>
          <p:cNvSpPr>
            <a:spLocks/>
          </p:cNvSpPr>
          <p:nvPr/>
        </p:nvSpPr>
        <p:spPr bwMode="auto">
          <a:xfrm>
            <a:off x="5132746" y="3893596"/>
            <a:ext cx="15786" cy="163592"/>
          </a:xfrm>
          <a:custGeom>
            <a:avLst/>
            <a:gdLst>
              <a:gd name="T0" fmla="*/ 0 w 9"/>
              <a:gd name="T1" fmla="*/ 125 h 125"/>
              <a:gd name="T2" fmla="*/ 5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5"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35" name="Freeform 24">
            <a:extLst>
              <a:ext uri="{FF2B5EF4-FFF2-40B4-BE49-F238E27FC236}">
                <a16:creationId xmlns:a16="http://schemas.microsoft.com/office/drawing/2014/main" id="{6AD81EA7-820F-44D7-B53B-30C28D90CFCA}"/>
              </a:ext>
            </a:extLst>
          </p:cNvPr>
          <p:cNvSpPr>
            <a:spLocks/>
          </p:cNvSpPr>
          <p:nvPr/>
        </p:nvSpPr>
        <p:spPr bwMode="auto">
          <a:xfrm>
            <a:off x="5148532" y="4054570"/>
            <a:ext cx="15786" cy="163592"/>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36" name="Freeform 25">
            <a:extLst>
              <a:ext uri="{FF2B5EF4-FFF2-40B4-BE49-F238E27FC236}">
                <a16:creationId xmlns:a16="http://schemas.microsoft.com/office/drawing/2014/main" id="{86B7B865-99CE-4D9F-B872-8304C7936258}"/>
              </a:ext>
            </a:extLst>
          </p:cNvPr>
          <p:cNvSpPr>
            <a:spLocks/>
          </p:cNvSpPr>
          <p:nvPr/>
        </p:nvSpPr>
        <p:spPr bwMode="auto">
          <a:xfrm>
            <a:off x="5164317" y="3893596"/>
            <a:ext cx="15786" cy="163592"/>
          </a:xfrm>
          <a:custGeom>
            <a:avLst/>
            <a:gdLst>
              <a:gd name="T0" fmla="*/ 0 w 9"/>
              <a:gd name="T1" fmla="*/ 125 h 125"/>
              <a:gd name="T2" fmla="*/ 5 w 9"/>
              <a:gd name="T3" fmla="*/ 0 h 125"/>
              <a:gd name="T4" fmla="*/ 9 w 9"/>
              <a:gd name="T5" fmla="*/ 123 h 125"/>
            </a:gdLst>
            <a:ahLst/>
            <a:cxnLst>
              <a:cxn ang="0">
                <a:pos x="T0" y="T1"/>
              </a:cxn>
              <a:cxn ang="0">
                <a:pos x="T2" y="T3"/>
              </a:cxn>
              <a:cxn ang="0">
                <a:pos x="T4" y="T5"/>
              </a:cxn>
            </a:cxnLst>
            <a:rect l="0" t="0" r="r" b="b"/>
            <a:pathLst>
              <a:path w="9" h="125">
                <a:moveTo>
                  <a:pt x="0" y="125"/>
                </a:moveTo>
                <a:cubicBezTo>
                  <a:pt x="0" y="56"/>
                  <a:pt x="2" y="0"/>
                  <a:pt x="5" y="0"/>
                </a:cubicBezTo>
                <a:cubicBezTo>
                  <a:pt x="7" y="0"/>
                  <a:pt x="9" y="55"/>
                  <a:pt x="9" y="123"/>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37" name="Freeform 26">
            <a:extLst>
              <a:ext uri="{FF2B5EF4-FFF2-40B4-BE49-F238E27FC236}">
                <a16:creationId xmlns:a16="http://schemas.microsoft.com/office/drawing/2014/main" id="{EFDACD33-E614-4133-B34A-298BF596C3AA}"/>
              </a:ext>
            </a:extLst>
          </p:cNvPr>
          <p:cNvSpPr>
            <a:spLocks/>
          </p:cNvSpPr>
          <p:nvPr/>
        </p:nvSpPr>
        <p:spPr bwMode="auto">
          <a:xfrm>
            <a:off x="5180102" y="4054570"/>
            <a:ext cx="15786" cy="163592"/>
          </a:xfrm>
          <a:custGeom>
            <a:avLst/>
            <a:gdLst>
              <a:gd name="T0" fmla="*/ 9 w 9"/>
              <a:gd name="T1" fmla="*/ 0 h 125"/>
              <a:gd name="T2" fmla="*/ 5 w 9"/>
              <a:gd name="T3" fmla="*/ 125 h 125"/>
              <a:gd name="T4" fmla="*/ 0 w 9"/>
              <a:gd name="T5" fmla="*/ 2 h 125"/>
            </a:gdLst>
            <a:ahLst/>
            <a:cxnLst>
              <a:cxn ang="0">
                <a:pos x="T0" y="T1"/>
              </a:cxn>
              <a:cxn ang="0">
                <a:pos x="T2" y="T3"/>
              </a:cxn>
              <a:cxn ang="0">
                <a:pos x="T4" y="T5"/>
              </a:cxn>
            </a:cxnLst>
            <a:rect l="0" t="0" r="r" b="b"/>
            <a:pathLst>
              <a:path w="9" h="125">
                <a:moveTo>
                  <a:pt x="9" y="0"/>
                </a:moveTo>
                <a:cubicBezTo>
                  <a:pt x="9" y="69"/>
                  <a:pt x="7" y="125"/>
                  <a:pt x="5" y="125"/>
                </a:cubicBezTo>
                <a:cubicBezTo>
                  <a:pt x="2" y="125"/>
                  <a:pt x="0" y="70"/>
                  <a:pt x="0" y="2"/>
                </a:cubicBezTo>
              </a:path>
            </a:pathLst>
          </a:custGeom>
          <a:noFill/>
          <a:ln w="22225" cap="sq">
            <a:solidFill>
              <a:srgbClr val="70AD47"/>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38" name="Line 213">
            <a:extLst>
              <a:ext uri="{FF2B5EF4-FFF2-40B4-BE49-F238E27FC236}">
                <a16:creationId xmlns:a16="http://schemas.microsoft.com/office/drawing/2014/main" id="{2DA89375-64F6-4AC5-80FF-C7C52AD1D3F7}"/>
              </a:ext>
            </a:extLst>
          </p:cNvPr>
          <p:cNvSpPr>
            <a:spLocks noChangeShapeType="1"/>
          </p:cNvSpPr>
          <p:nvPr/>
        </p:nvSpPr>
        <p:spPr bwMode="auto">
          <a:xfrm flipV="1">
            <a:off x="5209808" y="4054295"/>
            <a:ext cx="990836" cy="0"/>
          </a:xfrm>
          <a:prstGeom prst="line">
            <a:avLst/>
          </a:prstGeom>
          <a:noFill/>
          <a:ln w="42863" cap="rnd">
            <a:solidFill>
              <a:srgbClr val="77AC3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1350">
              <a:latin typeface="Montserrat" panose="00000500000000000000" pitchFamily="2" charset="0"/>
              <a:cs typeface="Segoe UI" panose="020B0502040204020203" pitchFamily="34" charset="0"/>
            </a:endParaRPr>
          </a:p>
        </p:txBody>
      </p:sp>
      <p:sp>
        <p:nvSpPr>
          <p:cNvPr id="339" name="TextBox 7">
            <a:extLst>
              <a:ext uri="{FF2B5EF4-FFF2-40B4-BE49-F238E27FC236}">
                <a16:creationId xmlns:a16="http://schemas.microsoft.com/office/drawing/2014/main" id="{C2240A44-608A-4E31-BE25-B865C0D39DE1}"/>
              </a:ext>
            </a:extLst>
          </p:cNvPr>
          <p:cNvSpPr txBox="1"/>
          <p:nvPr/>
        </p:nvSpPr>
        <p:spPr>
          <a:xfrm>
            <a:off x="4597774" y="2605575"/>
            <a:ext cx="2008286" cy="184666"/>
          </a:xfrm>
          <a:prstGeom prst="rect">
            <a:avLst/>
          </a:prstGeom>
          <a:solidFill>
            <a:schemeClr val="bg2">
              <a:lumMod val="50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a:defRPr sz="3200" b="0">
                <a:solidFill>
                  <a:srgbClr val="FFFFFF"/>
                </a:solidFill>
                <a:latin typeface="+mn-lt"/>
                <a:ea typeface="+mn-ea"/>
                <a:cs typeface="+mn-cs"/>
                <a:sym typeface="Helvetica Neue Medium"/>
              </a:defRPr>
            </a:lvl1pPr>
          </a:lstStyle>
          <a:p>
            <a:pPr algn="ctr"/>
            <a:r>
              <a:rPr lang="zh-CN" altLang="en-US" sz="1200" b="1" dirty="0">
                <a:latin typeface="Montserrat" panose="00000500000000000000" pitchFamily="2" charset="0"/>
                <a:cs typeface="Segoe UI" panose="020B0502040204020203" pitchFamily="34" charset="0"/>
              </a:rPr>
              <a:t>原信号时域</a:t>
            </a:r>
            <a:endParaRPr lang="en-US" sz="1200" b="1" dirty="0">
              <a:latin typeface="Montserrat" panose="00000500000000000000" pitchFamily="2" charset="0"/>
              <a:cs typeface="Segoe UI" panose="020B0502040204020203" pitchFamily="34" charset="0"/>
            </a:endParaRPr>
          </a:p>
        </p:txBody>
      </p:sp>
      <p:sp>
        <p:nvSpPr>
          <p:cNvPr id="340" name="TextBox 7">
            <a:extLst>
              <a:ext uri="{FF2B5EF4-FFF2-40B4-BE49-F238E27FC236}">
                <a16:creationId xmlns:a16="http://schemas.microsoft.com/office/drawing/2014/main" id="{C006E4EA-BDD0-4810-AE74-CCA5BC9FEC9D}"/>
              </a:ext>
            </a:extLst>
          </p:cNvPr>
          <p:cNvSpPr txBox="1"/>
          <p:nvPr/>
        </p:nvSpPr>
        <p:spPr>
          <a:xfrm>
            <a:off x="4592894" y="3480129"/>
            <a:ext cx="2008286" cy="184666"/>
          </a:xfrm>
          <a:prstGeom prst="rect">
            <a:avLst/>
          </a:prstGeom>
          <a:solidFill>
            <a:schemeClr val="bg2">
              <a:lumMod val="50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a:defRPr sz="3200" b="0">
                <a:solidFill>
                  <a:srgbClr val="FFFFFF"/>
                </a:solidFill>
                <a:latin typeface="+mn-lt"/>
                <a:ea typeface="+mn-ea"/>
                <a:cs typeface="+mn-cs"/>
                <a:sym typeface="Helvetica Neue Medium"/>
              </a:defRPr>
            </a:lvl1pPr>
          </a:lstStyle>
          <a:p>
            <a:pPr algn="ctr"/>
            <a:r>
              <a:rPr lang="zh-CN" altLang="en-US" sz="1200" b="1" dirty="0">
                <a:latin typeface="Montserrat" panose="00000500000000000000" pitchFamily="2" charset="0"/>
                <a:cs typeface="Segoe UI" panose="020B0502040204020203" pitchFamily="34" charset="0"/>
              </a:rPr>
              <a:t>调制信号</a:t>
            </a:r>
            <a:endParaRPr lang="en-US" sz="1200" b="1" dirty="0">
              <a:latin typeface="Montserrat" panose="00000500000000000000" pitchFamily="2" charset="0"/>
              <a:cs typeface="Segoe UI" panose="020B0502040204020203" pitchFamily="34" charset="0"/>
            </a:endParaRPr>
          </a:p>
        </p:txBody>
      </p:sp>
      <p:sp>
        <p:nvSpPr>
          <p:cNvPr id="341" name="TextBox 7">
            <a:extLst>
              <a:ext uri="{FF2B5EF4-FFF2-40B4-BE49-F238E27FC236}">
                <a16:creationId xmlns:a16="http://schemas.microsoft.com/office/drawing/2014/main" id="{933419F0-3461-4665-8601-FE3740FCE486}"/>
              </a:ext>
            </a:extLst>
          </p:cNvPr>
          <p:cNvSpPr txBox="1"/>
          <p:nvPr/>
        </p:nvSpPr>
        <p:spPr>
          <a:xfrm>
            <a:off x="4588135" y="4421177"/>
            <a:ext cx="2008286" cy="184666"/>
          </a:xfrm>
          <a:prstGeom prst="rect">
            <a:avLst/>
          </a:prstGeom>
          <a:solidFill>
            <a:schemeClr val="bg2">
              <a:lumMod val="50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a:defRPr sz="3200" b="0">
                <a:solidFill>
                  <a:srgbClr val="FFFFFF"/>
                </a:solidFill>
                <a:latin typeface="+mn-lt"/>
                <a:ea typeface="+mn-ea"/>
                <a:cs typeface="+mn-cs"/>
                <a:sym typeface="Helvetica Neue Medium"/>
              </a:defRPr>
            </a:lvl1pPr>
          </a:lstStyle>
          <a:p>
            <a:pPr algn="ctr"/>
            <a:r>
              <a:rPr lang="zh-CN" altLang="en-US" sz="1200" b="1" dirty="0">
                <a:latin typeface="Montserrat" panose="00000500000000000000" pitchFamily="2" charset="0"/>
                <a:cs typeface="Segoe UI" panose="020B0502040204020203" pitchFamily="34" charset="0"/>
              </a:rPr>
              <a:t>调制后时域</a:t>
            </a:r>
            <a:endParaRPr lang="en-US" sz="1200" b="1" dirty="0">
              <a:latin typeface="Montserrat" panose="00000500000000000000" pitchFamily="2" charset="0"/>
              <a:cs typeface="Segoe UI" panose="020B0502040204020203" pitchFamily="34" charset="0"/>
            </a:endParaRPr>
          </a:p>
        </p:txBody>
      </p:sp>
      <p:sp>
        <p:nvSpPr>
          <p:cNvPr id="342" name="TextBox 7">
            <a:extLst>
              <a:ext uri="{FF2B5EF4-FFF2-40B4-BE49-F238E27FC236}">
                <a16:creationId xmlns:a16="http://schemas.microsoft.com/office/drawing/2014/main" id="{8DCFF86D-9C52-4655-AAC6-9550340EA3A0}"/>
              </a:ext>
            </a:extLst>
          </p:cNvPr>
          <p:cNvSpPr txBox="1"/>
          <p:nvPr/>
        </p:nvSpPr>
        <p:spPr>
          <a:xfrm>
            <a:off x="6862699" y="2598976"/>
            <a:ext cx="2008286" cy="184666"/>
          </a:xfrm>
          <a:prstGeom prst="rect">
            <a:avLst/>
          </a:prstGeom>
          <a:solidFill>
            <a:schemeClr val="bg2">
              <a:lumMod val="50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a:defRPr sz="3200" b="0">
                <a:solidFill>
                  <a:srgbClr val="FFFFFF"/>
                </a:solidFill>
                <a:latin typeface="+mn-lt"/>
                <a:ea typeface="+mn-ea"/>
                <a:cs typeface="+mn-cs"/>
                <a:sym typeface="Helvetica Neue Medium"/>
              </a:defRPr>
            </a:lvl1pPr>
          </a:lstStyle>
          <a:p>
            <a:pPr algn="ctr"/>
            <a:r>
              <a:rPr lang="zh-CN" altLang="en-US" sz="1200" b="1" dirty="0">
                <a:latin typeface="Montserrat" panose="00000500000000000000" pitchFamily="2" charset="0"/>
                <a:cs typeface="Segoe UI" panose="020B0502040204020203" pitchFamily="34" charset="0"/>
              </a:rPr>
              <a:t>原信号频域</a:t>
            </a:r>
            <a:endParaRPr lang="en-US" sz="1200" b="1" dirty="0">
              <a:latin typeface="Montserrat" panose="00000500000000000000" pitchFamily="2" charset="0"/>
              <a:cs typeface="Segoe UI" panose="020B0502040204020203" pitchFamily="34" charset="0"/>
            </a:endParaRPr>
          </a:p>
        </p:txBody>
      </p:sp>
      <p:sp>
        <p:nvSpPr>
          <p:cNvPr id="343" name="TextBox 7">
            <a:extLst>
              <a:ext uri="{FF2B5EF4-FFF2-40B4-BE49-F238E27FC236}">
                <a16:creationId xmlns:a16="http://schemas.microsoft.com/office/drawing/2014/main" id="{5C3481DF-33E3-4DF9-B67A-63E1CEC8DEC8}"/>
              </a:ext>
            </a:extLst>
          </p:cNvPr>
          <p:cNvSpPr txBox="1"/>
          <p:nvPr/>
        </p:nvSpPr>
        <p:spPr>
          <a:xfrm>
            <a:off x="6857819" y="3473530"/>
            <a:ext cx="2008286" cy="184666"/>
          </a:xfrm>
          <a:prstGeom prst="rect">
            <a:avLst/>
          </a:prstGeom>
          <a:solidFill>
            <a:schemeClr val="bg2">
              <a:lumMod val="50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a:defRPr sz="3200" b="0">
                <a:solidFill>
                  <a:srgbClr val="FFFFFF"/>
                </a:solidFill>
                <a:latin typeface="+mn-lt"/>
                <a:ea typeface="+mn-ea"/>
                <a:cs typeface="+mn-cs"/>
                <a:sym typeface="Helvetica Neue Medium"/>
              </a:defRPr>
            </a:lvl1pPr>
          </a:lstStyle>
          <a:p>
            <a:pPr algn="ctr"/>
            <a:r>
              <a:rPr lang="zh-CN" altLang="en-US" sz="1200" b="1" dirty="0">
                <a:latin typeface="Montserrat" panose="00000500000000000000" pitchFamily="2" charset="0"/>
                <a:cs typeface="Segoe UI" panose="020B0502040204020203" pitchFamily="34" charset="0"/>
              </a:rPr>
              <a:t>调制信号</a:t>
            </a:r>
            <a:endParaRPr lang="en-US" sz="1200" b="1" dirty="0">
              <a:latin typeface="Montserrat" panose="00000500000000000000" pitchFamily="2" charset="0"/>
              <a:cs typeface="Segoe UI" panose="020B0502040204020203" pitchFamily="34" charset="0"/>
            </a:endParaRPr>
          </a:p>
        </p:txBody>
      </p:sp>
      <p:sp>
        <p:nvSpPr>
          <p:cNvPr id="344" name="TextBox 7">
            <a:extLst>
              <a:ext uri="{FF2B5EF4-FFF2-40B4-BE49-F238E27FC236}">
                <a16:creationId xmlns:a16="http://schemas.microsoft.com/office/drawing/2014/main" id="{47047CD1-AC05-4A72-BC31-73B25A7848C5}"/>
              </a:ext>
            </a:extLst>
          </p:cNvPr>
          <p:cNvSpPr txBox="1"/>
          <p:nvPr/>
        </p:nvSpPr>
        <p:spPr>
          <a:xfrm>
            <a:off x="6853060" y="4414579"/>
            <a:ext cx="2008286" cy="184666"/>
          </a:xfrm>
          <a:prstGeom prst="rect">
            <a:avLst/>
          </a:prstGeom>
          <a:solidFill>
            <a:schemeClr val="bg2">
              <a:lumMod val="50000"/>
            </a:schemeClr>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lvl1pPr>
              <a:defRPr sz="3200" b="0">
                <a:solidFill>
                  <a:srgbClr val="FFFFFF"/>
                </a:solidFill>
                <a:latin typeface="+mn-lt"/>
                <a:ea typeface="+mn-ea"/>
                <a:cs typeface="+mn-cs"/>
                <a:sym typeface="Helvetica Neue Medium"/>
              </a:defRPr>
            </a:lvl1pPr>
          </a:lstStyle>
          <a:p>
            <a:pPr algn="ctr"/>
            <a:r>
              <a:rPr lang="zh-CN" altLang="en-US" sz="1200" b="1" dirty="0">
                <a:latin typeface="Montserrat" panose="00000500000000000000" pitchFamily="2" charset="0"/>
                <a:cs typeface="Segoe UI" panose="020B0502040204020203" pitchFamily="34" charset="0"/>
              </a:rPr>
              <a:t>调制后频域</a:t>
            </a:r>
            <a:endParaRPr lang="en-US" sz="1200" b="1" dirty="0">
              <a:latin typeface="Montserrat" panose="00000500000000000000" pitchFamily="2" charset="0"/>
              <a:cs typeface="Segoe UI" panose="020B0502040204020203" pitchFamily="34" charset="0"/>
            </a:endParaRPr>
          </a:p>
        </p:txBody>
      </p:sp>
      <p:grpSp>
        <p:nvGrpSpPr>
          <p:cNvPr id="345" name="Group 344">
            <a:extLst>
              <a:ext uri="{FF2B5EF4-FFF2-40B4-BE49-F238E27FC236}">
                <a16:creationId xmlns:a16="http://schemas.microsoft.com/office/drawing/2014/main" id="{C9BA8950-B6C6-4708-8BA9-92187F4C87D1}"/>
              </a:ext>
            </a:extLst>
          </p:cNvPr>
          <p:cNvGrpSpPr/>
          <p:nvPr/>
        </p:nvGrpSpPr>
        <p:grpSpPr>
          <a:xfrm>
            <a:off x="6860277" y="1819608"/>
            <a:ext cx="2008286" cy="2785985"/>
            <a:chOff x="8310929" y="1266100"/>
            <a:chExt cx="3031888" cy="3714647"/>
          </a:xfrm>
        </p:grpSpPr>
        <p:sp>
          <p:nvSpPr>
            <p:cNvPr id="346" name="TextBox 7">
              <a:extLst>
                <a:ext uri="{FF2B5EF4-FFF2-40B4-BE49-F238E27FC236}">
                  <a16:creationId xmlns:a16="http://schemas.microsoft.com/office/drawing/2014/main" id="{B5601611-F493-4C6C-828E-C0635257384F}"/>
                </a:ext>
              </a:extLst>
            </p:cNvPr>
            <p:cNvSpPr txBox="1"/>
            <p:nvPr/>
          </p:nvSpPr>
          <p:spPr>
            <a:xfrm>
              <a:off x="8310929" y="1266100"/>
              <a:ext cx="3031888" cy="246221"/>
            </a:xfrm>
            <a:prstGeom prst="rect">
              <a:avLst/>
            </a:prstGeom>
            <a:solidFill>
              <a:srgbClr val="0000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0" tIns="0" rIns="0" bIns="0">
              <a:spAutoFit/>
            </a:bodyPr>
            <a:lstStyle>
              <a:defPPr>
                <a:defRPr lang="en-US"/>
              </a:defPPr>
              <a:lvl1pPr algn="ctr">
                <a:defRPr sz="1600" b="1">
                  <a:solidFill>
                    <a:srgbClr val="FFFFFF"/>
                  </a:solidFill>
                  <a:latin typeface="Segoe UI" panose="020B0502040204020203" pitchFamily="34" charset="0"/>
                  <a:cs typeface="Segoe UI" panose="020B0502040204020203" pitchFamily="34" charset="0"/>
                </a:defRPr>
              </a:lvl1pPr>
            </a:lstStyle>
            <a:p>
              <a:r>
                <a:rPr lang="zh-CN" altLang="en-US" sz="1200" dirty="0">
                  <a:latin typeface="Montserrat" panose="00000500000000000000" pitchFamily="2" charset="0"/>
                </a:rPr>
                <a:t>频域</a:t>
              </a:r>
              <a:endParaRPr sz="1200" dirty="0">
                <a:latin typeface="Montserrat" panose="00000500000000000000" pitchFamily="2" charset="0"/>
              </a:endParaRPr>
            </a:p>
          </p:txBody>
        </p:sp>
        <p:sp>
          <p:nvSpPr>
            <p:cNvPr id="347" name="Rectangle 28">
              <a:extLst>
                <a:ext uri="{FF2B5EF4-FFF2-40B4-BE49-F238E27FC236}">
                  <a16:creationId xmlns:a16="http://schemas.microsoft.com/office/drawing/2014/main" id="{74CB410D-6783-449E-B2B7-DBA7D5237EEC}"/>
                </a:ext>
              </a:extLst>
            </p:cNvPr>
            <p:cNvSpPr/>
            <p:nvPr/>
          </p:nvSpPr>
          <p:spPr>
            <a:xfrm>
              <a:off x="8310929" y="1286597"/>
              <a:ext cx="3031888" cy="3694150"/>
            </a:xfrm>
            <a:prstGeom prst="rect">
              <a:avLst/>
            </a:prstGeom>
            <a:ln w="28575">
              <a:solidFill>
                <a:schemeClr val="tx1"/>
              </a:solidFill>
              <a:miter lim="400000"/>
            </a:ln>
          </p:spPr>
          <p:txBody>
            <a:bodyPr lIns="17145" rIns="17145" anchor="ctr"/>
            <a:lstStyle/>
            <a:p>
              <a:pPr defTabSz="685663">
                <a:defRPr sz="3600" b="0">
                  <a:solidFill>
                    <a:srgbClr val="FFFFFF"/>
                  </a:solidFill>
                  <a:latin typeface="Segoe UI"/>
                  <a:ea typeface="Segoe UI"/>
                  <a:cs typeface="Segoe UI"/>
                  <a:sym typeface="Segoe UI"/>
                </a:defRPr>
              </a:pPr>
              <a:endParaRPr sz="2700">
                <a:latin typeface="Montserrat" panose="00000500000000000000" pitchFamily="2" charset="0"/>
              </a:endParaRPr>
            </a:p>
          </p:txBody>
        </p:sp>
      </p:grpSp>
      <p:grpSp>
        <p:nvGrpSpPr>
          <p:cNvPr id="348" name="Group 347">
            <a:extLst>
              <a:ext uri="{FF2B5EF4-FFF2-40B4-BE49-F238E27FC236}">
                <a16:creationId xmlns:a16="http://schemas.microsoft.com/office/drawing/2014/main" id="{EE6B6234-2008-4FAC-9309-643FE70479E5}"/>
              </a:ext>
            </a:extLst>
          </p:cNvPr>
          <p:cNvGrpSpPr/>
          <p:nvPr/>
        </p:nvGrpSpPr>
        <p:grpSpPr>
          <a:xfrm>
            <a:off x="4579978" y="1820136"/>
            <a:ext cx="2026086" cy="2778298"/>
            <a:chOff x="3828798" y="1245609"/>
            <a:chExt cx="3058760" cy="3704397"/>
          </a:xfrm>
        </p:grpSpPr>
        <p:sp>
          <p:nvSpPr>
            <p:cNvPr id="349" name="Rectangle 28">
              <a:extLst>
                <a:ext uri="{FF2B5EF4-FFF2-40B4-BE49-F238E27FC236}">
                  <a16:creationId xmlns:a16="http://schemas.microsoft.com/office/drawing/2014/main" id="{2A46681E-2B77-44EC-A1B9-9A168645E97B}"/>
                </a:ext>
              </a:extLst>
            </p:cNvPr>
            <p:cNvSpPr/>
            <p:nvPr/>
          </p:nvSpPr>
          <p:spPr>
            <a:xfrm>
              <a:off x="3842234" y="1255856"/>
              <a:ext cx="3031888" cy="3694150"/>
            </a:xfrm>
            <a:prstGeom prst="rect">
              <a:avLst/>
            </a:prstGeom>
            <a:ln w="28575">
              <a:solidFill>
                <a:schemeClr val="tx1"/>
              </a:solidFill>
              <a:miter lim="400000"/>
            </a:ln>
          </p:spPr>
          <p:txBody>
            <a:bodyPr lIns="17145" rIns="17145" anchor="ctr"/>
            <a:lstStyle/>
            <a:p>
              <a:pPr defTabSz="685663">
                <a:defRPr sz="3600" b="0">
                  <a:solidFill>
                    <a:srgbClr val="FFFFFF"/>
                  </a:solidFill>
                  <a:latin typeface="Segoe UI"/>
                  <a:ea typeface="Segoe UI"/>
                  <a:cs typeface="Segoe UI"/>
                  <a:sym typeface="Segoe UI"/>
                </a:defRPr>
              </a:pPr>
              <a:endParaRPr sz="2700">
                <a:latin typeface="Montserrat" panose="00000500000000000000" pitchFamily="2" charset="0"/>
              </a:endParaRPr>
            </a:p>
          </p:txBody>
        </p:sp>
        <p:sp>
          <p:nvSpPr>
            <p:cNvPr id="350" name="TextBox 7">
              <a:extLst>
                <a:ext uri="{FF2B5EF4-FFF2-40B4-BE49-F238E27FC236}">
                  <a16:creationId xmlns:a16="http://schemas.microsoft.com/office/drawing/2014/main" id="{BB6FD651-AC97-473D-B730-1C9C098C1434}"/>
                </a:ext>
              </a:extLst>
            </p:cNvPr>
            <p:cNvSpPr txBox="1"/>
            <p:nvPr/>
          </p:nvSpPr>
          <p:spPr>
            <a:xfrm>
              <a:off x="3828798" y="1245609"/>
              <a:ext cx="3058760" cy="246221"/>
            </a:xfrm>
            <a:prstGeom prst="rect">
              <a:avLst/>
            </a:prstGeom>
            <a:solidFill>
              <a:srgbClr val="000000"/>
            </a:solidFill>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spAutoFit/>
            </a:bodyPr>
            <a:lstStyle>
              <a:lvl1pPr>
                <a:defRPr sz="3200" b="0">
                  <a:solidFill>
                    <a:srgbClr val="FFFFFF"/>
                  </a:solidFill>
                  <a:latin typeface="+mn-lt"/>
                  <a:ea typeface="+mn-ea"/>
                  <a:cs typeface="+mn-cs"/>
                  <a:sym typeface="Helvetica Neue Medium"/>
                </a:defRPr>
              </a:lvl1pPr>
            </a:lstStyle>
            <a:p>
              <a:pPr algn="ctr"/>
              <a:r>
                <a:rPr lang="zh-CN" altLang="en-US" sz="1200" b="1" dirty="0">
                  <a:latin typeface="Montserrat" panose="00000500000000000000" pitchFamily="2" charset="0"/>
                  <a:cs typeface="Segoe UI" panose="020B0502040204020203" pitchFamily="34" charset="0"/>
                </a:rPr>
                <a:t>时间域</a:t>
              </a:r>
              <a:endParaRPr lang="en-US" sz="1200" b="1" dirty="0">
                <a:latin typeface="Montserrat" panose="00000500000000000000" pitchFamily="2" charset="0"/>
                <a:cs typeface="Segoe UI" panose="020B0502040204020203" pitchFamily="34" charset="0"/>
              </a:endParaRPr>
            </a:p>
          </p:txBody>
        </p:sp>
      </p:grpSp>
      <p:sp>
        <p:nvSpPr>
          <p:cNvPr id="351" name="Freeform 6">
            <a:extLst>
              <a:ext uri="{FF2B5EF4-FFF2-40B4-BE49-F238E27FC236}">
                <a16:creationId xmlns:a16="http://schemas.microsoft.com/office/drawing/2014/main" id="{BE0F341B-2BB9-4660-932E-13D1C47AF7B7}"/>
              </a:ext>
            </a:extLst>
          </p:cNvPr>
          <p:cNvSpPr>
            <a:spLocks/>
          </p:cNvSpPr>
          <p:nvPr/>
        </p:nvSpPr>
        <p:spPr bwMode="auto">
          <a:xfrm>
            <a:off x="7729204" y="2160326"/>
            <a:ext cx="385892" cy="244068"/>
          </a:xfrm>
          <a:custGeom>
            <a:avLst/>
            <a:gdLst>
              <a:gd name="T0" fmla="*/ 0 w 1471"/>
              <a:gd name="T1" fmla="*/ 648 h 648"/>
              <a:gd name="T2" fmla="*/ 116 w 1471"/>
              <a:gd name="T3" fmla="*/ 513 h 648"/>
              <a:gd name="T4" fmla="*/ 202 w 1471"/>
              <a:gd name="T5" fmla="*/ 383 h 648"/>
              <a:gd name="T6" fmla="*/ 283 w 1471"/>
              <a:gd name="T7" fmla="*/ 204 h 648"/>
              <a:gd name="T8" fmla="*/ 306 w 1471"/>
              <a:gd name="T9" fmla="*/ 134 h 648"/>
              <a:gd name="T10" fmla="*/ 358 w 1471"/>
              <a:gd name="T11" fmla="*/ 63 h 648"/>
              <a:gd name="T12" fmla="*/ 701 w 1471"/>
              <a:gd name="T13" fmla="*/ 39 h 648"/>
              <a:gd name="T14" fmla="*/ 898 w 1471"/>
              <a:gd name="T15" fmla="*/ 35 h 648"/>
              <a:gd name="T16" fmla="*/ 1041 w 1471"/>
              <a:gd name="T17" fmla="*/ 32 h 648"/>
              <a:gd name="T18" fmla="*/ 1103 w 1471"/>
              <a:gd name="T19" fmla="*/ 63 h 648"/>
              <a:gd name="T20" fmla="*/ 1171 w 1471"/>
              <a:gd name="T21" fmla="*/ 141 h 648"/>
              <a:gd name="T22" fmla="*/ 1215 w 1471"/>
              <a:gd name="T23" fmla="*/ 256 h 648"/>
              <a:gd name="T24" fmla="*/ 1293 w 1471"/>
              <a:gd name="T25" fmla="*/ 450 h 648"/>
              <a:gd name="T26" fmla="*/ 1352 w 1471"/>
              <a:gd name="T27" fmla="*/ 515 h 648"/>
              <a:gd name="T28" fmla="*/ 1471 w 1471"/>
              <a:gd name="T29" fmla="*/ 639 h 648"/>
              <a:gd name="T30" fmla="*/ 0 w 1471"/>
              <a:gd name="T31" fmla="*/ 648 h 6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71" h="648">
                <a:moveTo>
                  <a:pt x="0" y="648"/>
                </a:moveTo>
                <a:cubicBezTo>
                  <a:pt x="64" y="633"/>
                  <a:pt x="86" y="568"/>
                  <a:pt x="116" y="513"/>
                </a:cubicBezTo>
                <a:cubicBezTo>
                  <a:pt x="142" y="466"/>
                  <a:pt x="175" y="426"/>
                  <a:pt x="202" y="383"/>
                </a:cubicBezTo>
                <a:cubicBezTo>
                  <a:pt x="237" y="327"/>
                  <a:pt x="263" y="266"/>
                  <a:pt x="283" y="204"/>
                </a:cubicBezTo>
                <a:cubicBezTo>
                  <a:pt x="290" y="180"/>
                  <a:pt x="296" y="156"/>
                  <a:pt x="306" y="134"/>
                </a:cubicBezTo>
                <a:cubicBezTo>
                  <a:pt x="318" y="106"/>
                  <a:pt x="336" y="81"/>
                  <a:pt x="358" y="63"/>
                </a:cubicBezTo>
                <a:cubicBezTo>
                  <a:pt x="439" y="0"/>
                  <a:pt x="581" y="30"/>
                  <a:pt x="701" y="39"/>
                </a:cubicBezTo>
                <a:cubicBezTo>
                  <a:pt x="769" y="44"/>
                  <a:pt x="829" y="42"/>
                  <a:pt x="898" y="35"/>
                </a:cubicBezTo>
                <a:cubicBezTo>
                  <a:pt x="946" y="30"/>
                  <a:pt x="998" y="22"/>
                  <a:pt x="1041" y="32"/>
                </a:cubicBezTo>
                <a:cubicBezTo>
                  <a:pt x="1064" y="38"/>
                  <a:pt x="1085" y="50"/>
                  <a:pt x="1103" y="63"/>
                </a:cubicBezTo>
                <a:cubicBezTo>
                  <a:pt x="1131" y="84"/>
                  <a:pt x="1153" y="111"/>
                  <a:pt x="1171" y="141"/>
                </a:cubicBezTo>
                <a:cubicBezTo>
                  <a:pt x="1190" y="175"/>
                  <a:pt x="1202" y="215"/>
                  <a:pt x="1215" y="256"/>
                </a:cubicBezTo>
                <a:cubicBezTo>
                  <a:pt x="1235" y="324"/>
                  <a:pt x="1255" y="397"/>
                  <a:pt x="1293" y="450"/>
                </a:cubicBezTo>
                <a:cubicBezTo>
                  <a:pt x="1309" y="474"/>
                  <a:pt x="1330" y="495"/>
                  <a:pt x="1352" y="515"/>
                </a:cubicBezTo>
                <a:cubicBezTo>
                  <a:pt x="1395" y="554"/>
                  <a:pt x="1445" y="594"/>
                  <a:pt x="1471" y="639"/>
                </a:cubicBezTo>
                <a:lnTo>
                  <a:pt x="0" y="648"/>
                </a:lnTo>
                <a:close/>
              </a:path>
            </a:pathLst>
          </a:custGeom>
          <a:solidFill>
            <a:schemeClr val="accent6">
              <a:lumMod val="60000"/>
              <a:lumOff val="40000"/>
            </a:schemeClr>
          </a:solidFill>
          <a:ln w="15875" cap="sq">
            <a:solidFill>
              <a:srgbClr val="ED7D31"/>
            </a:solidFill>
            <a:prstDash val="solid"/>
            <a:miter lim="800000"/>
            <a:headEnd/>
            <a:tailEnd/>
          </a:ln>
        </p:spPr>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endParaRPr>
          </a:p>
        </p:txBody>
      </p:sp>
      <p:sp>
        <p:nvSpPr>
          <p:cNvPr id="352" name="Line 9">
            <a:extLst>
              <a:ext uri="{FF2B5EF4-FFF2-40B4-BE49-F238E27FC236}">
                <a16:creationId xmlns:a16="http://schemas.microsoft.com/office/drawing/2014/main" id="{CA6A451C-6B36-475E-B253-7BDC43614683}"/>
              </a:ext>
            </a:extLst>
          </p:cNvPr>
          <p:cNvSpPr>
            <a:spLocks noChangeShapeType="1"/>
          </p:cNvSpPr>
          <p:nvPr/>
        </p:nvSpPr>
        <p:spPr bwMode="auto">
          <a:xfrm flipV="1">
            <a:off x="7923081" y="2058469"/>
            <a:ext cx="0" cy="339899"/>
          </a:xfrm>
          <a:prstGeom prst="line">
            <a:avLst/>
          </a:prstGeom>
          <a:ln w="38100">
            <a:solidFill>
              <a:schemeClr val="tx1"/>
            </a:solidFill>
            <a:tailEnd type="triangle"/>
          </a:ln>
          <a:extLst>
            <a:ext uri="{909E8E84-426E-40DD-AFC4-6F175D3DCCD1}">
              <a14:hiddenFill xmlns:a14="http://schemas.microsoft.com/office/drawing/2010/main">
                <a:noFill/>
              </a14:hiddenFill>
            </a:ext>
          </a:extLst>
        </p:spPr>
        <p:style>
          <a:lnRef idx="1">
            <a:schemeClr val="accent1"/>
          </a:lnRef>
          <a:fillRef idx="0">
            <a:schemeClr val="accent1"/>
          </a:fillRef>
          <a:effectRef idx="0">
            <a:schemeClr val="accent1"/>
          </a:effectRef>
          <a:fontRef idx="minor">
            <a:schemeClr val="tx1"/>
          </a:fontRef>
        </p:style>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endParaRPr>
          </a:p>
        </p:txBody>
      </p:sp>
      <p:sp>
        <p:nvSpPr>
          <p:cNvPr id="353" name="Line 27">
            <a:extLst>
              <a:ext uri="{FF2B5EF4-FFF2-40B4-BE49-F238E27FC236}">
                <a16:creationId xmlns:a16="http://schemas.microsoft.com/office/drawing/2014/main" id="{3BC17864-B9FE-4482-870C-21BC79781A34}"/>
              </a:ext>
            </a:extLst>
          </p:cNvPr>
          <p:cNvSpPr>
            <a:spLocks noChangeShapeType="1"/>
          </p:cNvSpPr>
          <p:nvPr/>
        </p:nvSpPr>
        <p:spPr bwMode="auto">
          <a:xfrm>
            <a:off x="7496546" y="2399372"/>
            <a:ext cx="880841" cy="0"/>
          </a:xfrm>
          <a:prstGeom prst="line">
            <a:avLst/>
          </a:prstGeom>
          <a:ln w="38100">
            <a:solidFill>
              <a:schemeClr val="tx1"/>
            </a:solidFill>
            <a:headEnd type="none" w="med" len="med"/>
            <a:tailEnd type="triangle" w="med" len="med"/>
          </a:ln>
          <a:extLst>
            <a:ext uri="{909E8E84-426E-40DD-AFC4-6F175D3DCCD1}">
              <a14:hiddenFill xmlns:a14="http://schemas.microsoft.com/office/drawing/2010/main">
                <a:noFill/>
              </a14:hiddenFill>
            </a:ext>
          </a:extLst>
        </p:spPr>
        <p:style>
          <a:lnRef idx="1">
            <a:schemeClr val="accent1"/>
          </a:lnRef>
          <a:fillRef idx="0">
            <a:schemeClr val="accent1"/>
          </a:fillRef>
          <a:effectRef idx="0">
            <a:schemeClr val="accent1"/>
          </a:effectRef>
          <a:fontRef idx="minor">
            <a:schemeClr val="tx1"/>
          </a:fontRef>
        </p:style>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endParaRPr>
          </a:p>
        </p:txBody>
      </p:sp>
      <p:sp>
        <p:nvSpPr>
          <p:cNvPr id="354" name="Rectangle 353">
            <a:extLst>
              <a:ext uri="{FF2B5EF4-FFF2-40B4-BE49-F238E27FC236}">
                <a16:creationId xmlns:a16="http://schemas.microsoft.com/office/drawing/2014/main" id="{B9FD36E7-E8DE-4F8E-A28A-D92D648A1B26}"/>
              </a:ext>
            </a:extLst>
          </p:cNvPr>
          <p:cNvSpPr/>
          <p:nvPr/>
        </p:nvSpPr>
        <p:spPr>
          <a:xfrm>
            <a:off x="7819837" y="2361725"/>
            <a:ext cx="285335" cy="300082"/>
          </a:xfrm>
          <a:prstGeom prst="rect">
            <a:avLst/>
          </a:prstGeom>
        </p:spPr>
        <p:txBody>
          <a:bodyPr wrap="none">
            <a:spAutoFit/>
          </a:bodyPr>
          <a:lstStyle/>
          <a:p>
            <a:r>
              <a:rPr lang="en-US" altLang="zh-CN" sz="1350" b="1" i="1" dirty="0">
                <a:solidFill>
                  <a:prstClr val="black"/>
                </a:solidFill>
                <a:latin typeface="Montserrat" panose="00000500000000000000" pitchFamily="2" charset="0"/>
                <a:cs typeface="Segoe UI" panose="020B0502040204020203" pitchFamily="34" charset="0"/>
              </a:rPr>
              <a:t>f</a:t>
            </a:r>
            <a:r>
              <a:rPr lang="en-US" altLang="zh-CN" sz="1350" b="1" i="1" baseline="-25000" dirty="0">
                <a:solidFill>
                  <a:prstClr val="black"/>
                </a:solidFill>
                <a:latin typeface="Montserrat" panose="00000500000000000000" pitchFamily="2" charset="0"/>
                <a:cs typeface="Segoe UI" panose="020B0502040204020203" pitchFamily="34" charset="0"/>
              </a:rPr>
              <a:t>c</a:t>
            </a:r>
            <a:endParaRPr lang="en-US" sz="1350" i="1" baseline="-25000" dirty="0">
              <a:latin typeface="Montserrat" panose="00000500000000000000" pitchFamily="2" charset="0"/>
              <a:cs typeface="Segoe UI" panose="020B0502040204020203" pitchFamily="34" charset="0"/>
            </a:endParaRPr>
          </a:p>
        </p:txBody>
      </p:sp>
      <p:sp>
        <p:nvSpPr>
          <p:cNvPr id="355" name="Rectangle 354">
            <a:extLst>
              <a:ext uri="{FF2B5EF4-FFF2-40B4-BE49-F238E27FC236}">
                <a16:creationId xmlns:a16="http://schemas.microsoft.com/office/drawing/2014/main" id="{EA1BCB60-B2A5-48BE-93E3-07D116D79EB3}"/>
              </a:ext>
            </a:extLst>
          </p:cNvPr>
          <p:cNvSpPr/>
          <p:nvPr/>
        </p:nvSpPr>
        <p:spPr>
          <a:xfrm>
            <a:off x="7851494" y="3229379"/>
            <a:ext cx="239168" cy="300082"/>
          </a:xfrm>
          <a:prstGeom prst="rect">
            <a:avLst/>
          </a:prstGeom>
        </p:spPr>
        <p:txBody>
          <a:bodyPr wrap="none">
            <a:spAutoFit/>
          </a:bodyPr>
          <a:lstStyle/>
          <a:p>
            <a:r>
              <a:rPr lang="en-US" altLang="zh-CN" sz="1350" b="1" i="1" dirty="0">
                <a:solidFill>
                  <a:prstClr val="black"/>
                </a:solidFill>
                <a:latin typeface="Montserrat" panose="00000500000000000000" pitchFamily="2" charset="0"/>
                <a:cs typeface="Segoe UI" panose="020B0502040204020203" pitchFamily="34" charset="0"/>
              </a:rPr>
              <a:t>f</a:t>
            </a:r>
            <a:endParaRPr lang="en-US" sz="1350" i="1" dirty="0">
              <a:latin typeface="Montserrat" panose="00000500000000000000" pitchFamily="2" charset="0"/>
              <a:cs typeface="Segoe UI" panose="020B0502040204020203" pitchFamily="34" charset="0"/>
            </a:endParaRPr>
          </a:p>
        </p:txBody>
      </p:sp>
      <p:pic>
        <p:nvPicPr>
          <p:cNvPr id="356" name="Picture 355">
            <a:extLst>
              <a:ext uri="{FF2B5EF4-FFF2-40B4-BE49-F238E27FC236}">
                <a16:creationId xmlns:a16="http://schemas.microsoft.com/office/drawing/2014/main" id="{DC43B389-61E1-408A-B399-F688E8CA0A8B}"/>
              </a:ext>
            </a:extLst>
          </p:cNvPr>
          <p:cNvPicPr>
            <a:picLocks noChangeAspect="1"/>
          </p:cNvPicPr>
          <p:nvPr/>
        </p:nvPicPr>
        <p:blipFill rotWithShape="1">
          <a:blip r:embed="rId2"/>
          <a:srcRect t="30908"/>
          <a:stretch/>
        </p:blipFill>
        <p:spPr>
          <a:xfrm>
            <a:off x="7463194" y="3881966"/>
            <a:ext cx="957334" cy="340736"/>
          </a:xfrm>
          <a:prstGeom prst="rect">
            <a:avLst/>
          </a:prstGeom>
        </p:spPr>
      </p:pic>
      <p:sp>
        <p:nvSpPr>
          <p:cNvPr id="357" name="Rectangle 356">
            <a:extLst>
              <a:ext uri="{FF2B5EF4-FFF2-40B4-BE49-F238E27FC236}">
                <a16:creationId xmlns:a16="http://schemas.microsoft.com/office/drawing/2014/main" id="{73F613C3-CB34-4217-897E-1044EDCC9545}"/>
              </a:ext>
            </a:extLst>
          </p:cNvPr>
          <p:cNvSpPr/>
          <p:nvPr/>
        </p:nvSpPr>
        <p:spPr>
          <a:xfrm>
            <a:off x="6857854" y="2745936"/>
            <a:ext cx="2003492" cy="300082"/>
          </a:xfrm>
          <a:prstGeom prst="rect">
            <a:avLst/>
          </a:prstGeom>
        </p:spPr>
        <p:txBody>
          <a:bodyPr wrap="square">
            <a:spAutoFit/>
          </a:bodyPr>
          <a:lstStyle/>
          <a:p>
            <a:pPr algn="ctr"/>
            <a:r>
              <a:rPr lang="en-US" sz="1350" b="1" dirty="0">
                <a:latin typeface="Montserrat" panose="00000500000000000000" pitchFamily="2" charset="0"/>
                <a:cs typeface="Segoe UI" panose="020B0502040204020203" pitchFamily="34" charset="0"/>
              </a:rPr>
              <a:t>* [CONVULUTION]</a:t>
            </a:r>
          </a:p>
        </p:txBody>
      </p:sp>
      <p:grpSp>
        <p:nvGrpSpPr>
          <p:cNvPr id="358" name="Group 357">
            <a:extLst>
              <a:ext uri="{FF2B5EF4-FFF2-40B4-BE49-F238E27FC236}">
                <a16:creationId xmlns:a16="http://schemas.microsoft.com/office/drawing/2014/main" id="{80F94C9A-50FF-4B38-AC47-49A217E20962}"/>
              </a:ext>
            </a:extLst>
          </p:cNvPr>
          <p:cNvGrpSpPr/>
          <p:nvPr/>
        </p:nvGrpSpPr>
        <p:grpSpPr>
          <a:xfrm>
            <a:off x="7522780" y="2970251"/>
            <a:ext cx="880841" cy="312626"/>
            <a:chOff x="10030374" y="2622570"/>
            <a:chExt cx="1174454" cy="638203"/>
          </a:xfrm>
        </p:grpSpPr>
        <p:cxnSp>
          <p:nvCxnSpPr>
            <p:cNvPr id="359" name="Straight Arrow Connector 358">
              <a:extLst>
                <a:ext uri="{FF2B5EF4-FFF2-40B4-BE49-F238E27FC236}">
                  <a16:creationId xmlns:a16="http://schemas.microsoft.com/office/drawing/2014/main" id="{F82B252C-4B65-4D76-9A5D-D61C1FC15CAD}"/>
                </a:ext>
              </a:extLst>
            </p:cNvPr>
            <p:cNvCxnSpPr>
              <a:cxnSpLocks/>
            </p:cNvCxnSpPr>
            <p:nvPr/>
          </p:nvCxnSpPr>
          <p:spPr>
            <a:xfrm>
              <a:off x="10030374" y="3252752"/>
              <a:ext cx="1174454"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0" name="Straight Arrow Connector 359">
              <a:extLst>
                <a:ext uri="{FF2B5EF4-FFF2-40B4-BE49-F238E27FC236}">
                  <a16:creationId xmlns:a16="http://schemas.microsoft.com/office/drawing/2014/main" id="{8AE2BA1C-504C-4AEE-97ED-DD8E73D50A9C}"/>
                </a:ext>
              </a:extLst>
            </p:cNvPr>
            <p:cNvCxnSpPr>
              <a:cxnSpLocks/>
            </p:cNvCxnSpPr>
            <p:nvPr/>
          </p:nvCxnSpPr>
          <p:spPr>
            <a:xfrm flipV="1">
              <a:off x="10607766" y="2622570"/>
              <a:ext cx="0" cy="638203"/>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1" name="Line 5">
              <a:extLst>
                <a:ext uri="{FF2B5EF4-FFF2-40B4-BE49-F238E27FC236}">
                  <a16:creationId xmlns:a16="http://schemas.microsoft.com/office/drawing/2014/main" id="{53A308C7-6C94-43C6-832D-AFC0A9F638C1}"/>
                </a:ext>
              </a:extLst>
            </p:cNvPr>
            <p:cNvSpPr>
              <a:spLocks noChangeShapeType="1"/>
            </p:cNvSpPr>
            <p:nvPr/>
          </p:nvSpPr>
          <p:spPr bwMode="auto">
            <a:xfrm flipV="1">
              <a:off x="10606656" y="2754522"/>
              <a:ext cx="0" cy="496889"/>
            </a:xfrm>
            <a:prstGeom prst="line">
              <a:avLst/>
            </a:prstGeom>
            <a:noFill/>
            <a:ln w="38100" cap="rnd">
              <a:solidFill>
                <a:srgbClr val="FF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cs typeface="Arial" panose="020B0604020202020204" pitchFamily="34" charset="0"/>
              </a:endParaRPr>
            </a:p>
          </p:txBody>
        </p:sp>
        <p:sp>
          <p:nvSpPr>
            <p:cNvPr id="362" name="Oval 6">
              <a:extLst>
                <a:ext uri="{FF2B5EF4-FFF2-40B4-BE49-F238E27FC236}">
                  <a16:creationId xmlns:a16="http://schemas.microsoft.com/office/drawing/2014/main" id="{A20BAD68-D0E0-4E2B-A0DE-75383EEA52F4}"/>
                </a:ext>
              </a:extLst>
            </p:cNvPr>
            <p:cNvSpPr>
              <a:spLocks noChangeArrowheads="1"/>
            </p:cNvSpPr>
            <p:nvPr/>
          </p:nvSpPr>
          <p:spPr bwMode="auto">
            <a:xfrm>
              <a:off x="10588014" y="2735771"/>
              <a:ext cx="38527" cy="37501"/>
            </a:xfrm>
            <a:prstGeom prst="ellipse">
              <a:avLst/>
            </a:prstGeom>
            <a:solidFill>
              <a:srgbClr val="FF0000"/>
            </a:solidFill>
            <a:ln w="76200">
              <a:solidFill>
                <a:srgbClr val="FF0000"/>
              </a:solidFill>
              <a:prstDash val="solid"/>
              <a:round/>
              <a:headEnd/>
              <a:tailEnd/>
            </a:ln>
          </p:spPr>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cs typeface="Arial" panose="020B0604020202020204" pitchFamily="34" charset="0"/>
              </a:endParaRPr>
            </a:p>
          </p:txBody>
        </p:sp>
        <p:sp>
          <p:nvSpPr>
            <p:cNvPr id="363" name="Line 7">
              <a:extLst>
                <a:ext uri="{FF2B5EF4-FFF2-40B4-BE49-F238E27FC236}">
                  <a16:creationId xmlns:a16="http://schemas.microsoft.com/office/drawing/2014/main" id="{6CBDBC97-E0B0-4A3D-8D09-4711AEE2972E}"/>
                </a:ext>
              </a:extLst>
            </p:cNvPr>
            <p:cNvSpPr>
              <a:spLocks noChangeShapeType="1"/>
            </p:cNvSpPr>
            <p:nvPr/>
          </p:nvSpPr>
          <p:spPr bwMode="auto">
            <a:xfrm flipV="1">
              <a:off x="10845276" y="2976850"/>
              <a:ext cx="0" cy="278580"/>
            </a:xfrm>
            <a:prstGeom prst="line">
              <a:avLst/>
            </a:prstGeom>
            <a:noFill/>
            <a:ln w="38100" cap="rnd">
              <a:solidFill>
                <a:srgbClr val="FF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cs typeface="Arial" panose="020B0604020202020204" pitchFamily="34" charset="0"/>
              </a:endParaRPr>
            </a:p>
          </p:txBody>
        </p:sp>
        <p:sp>
          <p:nvSpPr>
            <p:cNvPr id="364" name="Oval 8">
              <a:extLst>
                <a:ext uri="{FF2B5EF4-FFF2-40B4-BE49-F238E27FC236}">
                  <a16:creationId xmlns:a16="http://schemas.microsoft.com/office/drawing/2014/main" id="{330704F5-29A6-402D-9F5B-164DA9FBFF9C}"/>
                </a:ext>
              </a:extLst>
            </p:cNvPr>
            <p:cNvSpPr>
              <a:spLocks noChangeArrowheads="1"/>
            </p:cNvSpPr>
            <p:nvPr/>
          </p:nvSpPr>
          <p:spPr bwMode="auto">
            <a:xfrm>
              <a:off x="10826634" y="2958099"/>
              <a:ext cx="38527" cy="37501"/>
            </a:xfrm>
            <a:prstGeom prst="ellipse">
              <a:avLst/>
            </a:prstGeom>
            <a:solidFill>
              <a:srgbClr val="FF0000"/>
            </a:solidFill>
            <a:ln w="76200">
              <a:solidFill>
                <a:srgbClr val="FF0000"/>
              </a:solidFill>
              <a:prstDash val="solid"/>
              <a:round/>
              <a:headEnd/>
              <a:tailEnd/>
            </a:ln>
          </p:spPr>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cs typeface="Arial" panose="020B0604020202020204" pitchFamily="34" charset="0"/>
              </a:endParaRPr>
            </a:p>
          </p:txBody>
        </p:sp>
        <p:sp>
          <p:nvSpPr>
            <p:cNvPr id="365" name="Line 11">
              <a:extLst>
                <a:ext uri="{FF2B5EF4-FFF2-40B4-BE49-F238E27FC236}">
                  <a16:creationId xmlns:a16="http://schemas.microsoft.com/office/drawing/2014/main" id="{7BC8896F-99BB-4197-826A-CE54C3C47428}"/>
                </a:ext>
              </a:extLst>
            </p:cNvPr>
            <p:cNvSpPr>
              <a:spLocks noChangeShapeType="1"/>
            </p:cNvSpPr>
            <p:nvPr/>
          </p:nvSpPr>
          <p:spPr bwMode="auto">
            <a:xfrm flipV="1">
              <a:off x="11050347" y="3098728"/>
              <a:ext cx="0" cy="152683"/>
            </a:xfrm>
            <a:prstGeom prst="line">
              <a:avLst/>
            </a:prstGeom>
            <a:noFill/>
            <a:ln w="38100" cap="rnd">
              <a:solidFill>
                <a:srgbClr val="FF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cs typeface="Arial" panose="020B0604020202020204" pitchFamily="34" charset="0"/>
              </a:endParaRPr>
            </a:p>
          </p:txBody>
        </p:sp>
        <p:sp>
          <p:nvSpPr>
            <p:cNvPr id="366" name="Oval 12">
              <a:extLst>
                <a:ext uri="{FF2B5EF4-FFF2-40B4-BE49-F238E27FC236}">
                  <a16:creationId xmlns:a16="http://schemas.microsoft.com/office/drawing/2014/main" id="{E646ABBF-7085-4EE0-9095-7ACAD6C8DC8E}"/>
                </a:ext>
              </a:extLst>
            </p:cNvPr>
            <p:cNvSpPr>
              <a:spLocks noChangeArrowheads="1"/>
            </p:cNvSpPr>
            <p:nvPr/>
          </p:nvSpPr>
          <p:spPr bwMode="auto">
            <a:xfrm>
              <a:off x="11030462" y="3079977"/>
              <a:ext cx="38527" cy="37501"/>
            </a:xfrm>
            <a:prstGeom prst="ellipse">
              <a:avLst/>
            </a:prstGeom>
            <a:solidFill>
              <a:srgbClr val="FF0000"/>
            </a:solidFill>
            <a:ln w="76200">
              <a:solidFill>
                <a:srgbClr val="FF0000"/>
              </a:solidFill>
              <a:prstDash val="solid"/>
              <a:round/>
              <a:headEnd/>
              <a:tailEnd/>
            </a:ln>
          </p:spPr>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cs typeface="Arial" panose="020B0604020202020204" pitchFamily="34" charset="0"/>
              </a:endParaRPr>
            </a:p>
          </p:txBody>
        </p:sp>
        <p:sp>
          <p:nvSpPr>
            <p:cNvPr id="367" name="Line 7">
              <a:extLst>
                <a:ext uri="{FF2B5EF4-FFF2-40B4-BE49-F238E27FC236}">
                  <a16:creationId xmlns:a16="http://schemas.microsoft.com/office/drawing/2014/main" id="{87562DFC-3695-4A02-A606-D56A7A55F068}"/>
                </a:ext>
              </a:extLst>
            </p:cNvPr>
            <p:cNvSpPr>
              <a:spLocks noChangeShapeType="1"/>
            </p:cNvSpPr>
            <p:nvPr/>
          </p:nvSpPr>
          <p:spPr bwMode="auto">
            <a:xfrm flipH="1" flipV="1">
              <a:off x="10374705" y="2965271"/>
              <a:ext cx="0" cy="278580"/>
            </a:xfrm>
            <a:prstGeom prst="line">
              <a:avLst/>
            </a:prstGeom>
            <a:noFill/>
            <a:ln w="38100" cap="rnd">
              <a:solidFill>
                <a:srgbClr val="FF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cs typeface="Arial" panose="020B0604020202020204" pitchFamily="34" charset="0"/>
              </a:endParaRPr>
            </a:p>
          </p:txBody>
        </p:sp>
        <p:sp>
          <p:nvSpPr>
            <p:cNvPr id="368" name="Oval 8">
              <a:extLst>
                <a:ext uri="{FF2B5EF4-FFF2-40B4-BE49-F238E27FC236}">
                  <a16:creationId xmlns:a16="http://schemas.microsoft.com/office/drawing/2014/main" id="{0045B2C0-3365-41A3-ADE0-23AB8BEDB4CA}"/>
                </a:ext>
              </a:extLst>
            </p:cNvPr>
            <p:cNvSpPr>
              <a:spLocks noChangeArrowheads="1"/>
            </p:cNvSpPr>
            <p:nvPr/>
          </p:nvSpPr>
          <p:spPr bwMode="auto">
            <a:xfrm flipH="1">
              <a:off x="10356063" y="2946520"/>
              <a:ext cx="38527" cy="37501"/>
            </a:xfrm>
            <a:prstGeom prst="ellipse">
              <a:avLst/>
            </a:prstGeom>
            <a:solidFill>
              <a:srgbClr val="FF0000"/>
            </a:solidFill>
            <a:ln w="76200">
              <a:solidFill>
                <a:srgbClr val="FF0000"/>
              </a:solidFill>
              <a:prstDash val="solid"/>
              <a:round/>
              <a:headEnd/>
              <a:tailEnd/>
            </a:ln>
          </p:spPr>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cs typeface="Arial" panose="020B0604020202020204" pitchFamily="34" charset="0"/>
              </a:endParaRPr>
            </a:p>
          </p:txBody>
        </p:sp>
        <p:sp>
          <p:nvSpPr>
            <p:cNvPr id="369" name="Line 11">
              <a:extLst>
                <a:ext uri="{FF2B5EF4-FFF2-40B4-BE49-F238E27FC236}">
                  <a16:creationId xmlns:a16="http://schemas.microsoft.com/office/drawing/2014/main" id="{567275BB-7E90-40E7-B4AD-DCD6D8B0D810}"/>
                </a:ext>
              </a:extLst>
            </p:cNvPr>
            <p:cNvSpPr>
              <a:spLocks noChangeShapeType="1"/>
            </p:cNvSpPr>
            <p:nvPr/>
          </p:nvSpPr>
          <p:spPr bwMode="auto">
            <a:xfrm flipH="1" flipV="1">
              <a:off x="10157499" y="3078874"/>
              <a:ext cx="0" cy="152683"/>
            </a:xfrm>
            <a:prstGeom prst="line">
              <a:avLst/>
            </a:prstGeom>
            <a:noFill/>
            <a:ln w="38100" cap="rnd">
              <a:solidFill>
                <a:srgbClr val="FF0000"/>
              </a:solidFill>
              <a:prstDash val="solid"/>
              <a:round/>
              <a:headEnd/>
              <a:tailEnd/>
            </a:ln>
            <a:extLst>
              <a:ext uri="{909E8E84-426E-40DD-AFC4-6F175D3DCCD1}">
                <a14:hiddenFill xmlns:a14="http://schemas.microsoft.com/office/drawing/2010/main">
                  <a:noFill/>
                </a14:hiddenFill>
              </a:ext>
            </a:extLst>
          </p:spPr>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cs typeface="Arial" panose="020B0604020202020204" pitchFamily="34" charset="0"/>
              </a:endParaRPr>
            </a:p>
          </p:txBody>
        </p:sp>
        <p:sp>
          <p:nvSpPr>
            <p:cNvPr id="370" name="Oval 12">
              <a:extLst>
                <a:ext uri="{FF2B5EF4-FFF2-40B4-BE49-F238E27FC236}">
                  <a16:creationId xmlns:a16="http://schemas.microsoft.com/office/drawing/2014/main" id="{89C25984-20AA-4C6A-9A04-0FFFF9D7F9B6}"/>
                </a:ext>
              </a:extLst>
            </p:cNvPr>
            <p:cNvSpPr>
              <a:spLocks noChangeArrowheads="1"/>
            </p:cNvSpPr>
            <p:nvPr/>
          </p:nvSpPr>
          <p:spPr bwMode="auto">
            <a:xfrm flipH="1">
              <a:off x="10137614" y="3060123"/>
              <a:ext cx="38527" cy="37501"/>
            </a:xfrm>
            <a:prstGeom prst="ellipse">
              <a:avLst/>
            </a:prstGeom>
            <a:solidFill>
              <a:srgbClr val="FF0000"/>
            </a:solidFill>
            <a:ln w="76200">
              <a:solidFill>
                <a:srgbClr val="FF0000"/>
              </a:solidFill>
              <a:prstDash val="solid"/>
              <a:round/>
              <a:headEnd/>
              <a:tailEnd/>
            </a:ln>
          </p:spPr>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cs typeface="Arial" panose="020B0604020202020204" pitchFamily="34" charset="0"/>
              </a:endParaRPr>
            </a:p>
          </p:txBody>
        </p:sp>
      </p:grpSp>
      <p:sp>
        <p:nvSpPr>
          <p:cNvPr id="371" name="Rectangle 370">
            <a:extLst>
              <a:ext uri="{FF2B5EF4-FFF2-40B4-BE49-F238E27FC236}">
                <a16:creationId xmlns:a16="http://schemas.microsoft.com/office/drawing/2014/main" id="{6B17C622-A9A7-46F2-A063-847099A3E176}"/>
              </a:ext>
            </a:extLst>
          </p:cNvPr>
          <p:cNvSpPr/>
          <p:nvPr/>
        </p:nvSpPr>
        <p:spPr>
          <a:xfrm>
            <a:off x="6772348" y="3421599"/>
            <a:ext cx="184731" cy="230832"/>
          </a:xfrm>
          <a:prstGeom prst="rect">
            <a:avLst/>
          </a:prstGeom>
        </p:spPr>
        <p:txBody>
          <a:bodyPr wrap="none">
            <a:spAutoFit/>
          </a:bodyPr>
          <a:lstStyle/>
          <a:p>
            <a:endParaRPr lang="en-US" sz="900" dirty="0">
              <a:latin typeface="Montserrat" panose="00000500000000000000" pitchFamily="2" charset="0"/>
            </a:endParaRPr>
          </a:p>
        </p:txBody>
      </p:sp>
      <p:sp>
        <p:nvSpPr>
          <p:cNvPr id="372" name="Rectangle 371">
            <a:extLst>
              <a:ext uri="{FF2B5EF4-FFF2-40B4-BE49-F238E27FC236}">
                <a16:creationId xmlns:a16="http://schemas.microsoft.com/office/drawing/2014/main" id="{96A73B0F-D71E-4DC7-B29D-82BE483BCAA8}"/>
              </a:ext>
            </a:extLst>
          </p:cNvPr>
          <p:cNvSpPr/>
          <p:nvPr/>
        </p:nvSpPr>
        <p:spPr>
          <a:xfrm>
            <a:off x="7833611" y="4160208"/>
            <a:ext cx="285335" cy="300082"/>
          </a:xfrm>
          <a:prstGeom prst="rect">
            <a:avLst/>
          </a:prstGeom>
        </p:spPr>
        <p:txBody>
          <a:bodyPr wrap="none">
            <a:spAutoFit/>
          </a:bodyPr>
          <a:lstStyle/>
          <a:p>
            <a:r>
              <a:rPr lang="en-US" altLang="zh-CN" sz="1350" b="1" i="1" dirty="0">
                <a:solidFill>
                  <a:prstClr val="black"/>
                </a:solidFill>
                <a:latin typeface="Montserrat" panose="00000500000000000000" pitchFamily="2" charset="0"/>
                <a:cs typeface="Segoe UI" panose="020B0502040204020203" pitchFamily="34" charset="0"/>
              </a:rPr>
              <a:t>f</a:t>
            </a:r>
            <a:r>
              <a:rPr lang="en-US" altLang="zh-CN" sz="1350" b="1" i="1" baseline="-25000" dirty="0">
                <a:solidFill>
                  <a:prstClr val="black"/>
                </a:solidFill>
                <a:latin typeface="Montserrat" panose="00000500000000000000" pitchFamily="2" charset="0"/>
                <a:cs typeface="Segoe UI" panose="020B0502040204020203" pitchFamily="34" charset="0"/>
              </a:rPr>
              <a:t>c</a:t>
            </a:r>
            <a:endParaRPr lang="en-US" sz="1350" i="1" baseline="-25000" dirty="0">
              <a:latin typeface="Montserrat" panose="00000500000000000000" pitchFamily="2" charset="0"/>
              <a:cs typeface="Segoe UI" panose="020B0502040204020203" pitchFamily="34" charset="0"/>
            </a:endParaRPr>
          </a:p>
        </p:txBody>
      </p:sp>
      <p:sp>
        <p:nvSpPr>
          <p:cNvPr id="373" name="Line 9">
            <a:extLst>
              <a:ext uri="{FF2B5EF4-FFF2-40B4-BE49-F238E27FC236}">
                <a16:creationId xmlns:a16="http://schemas.microsoft.com/office/drawing/2014/main" id="{DEB27E3C-92AE-42CB-8211-688E544BAA7D}"/>
              </a:ext>
            </a:extLst>
          </p:cNvPr>
          <p:cNvSpPr>
            <a:spLocks noChangeShapeType="1"/>
          </p:cNvSpPr>
          <p:nvPr/>
        </p:nvSpPr>
        <p:spPr bwMode="auto">
          <a:xfrm flipV="1">
            <a:off x="7935887" y="3827154"/>
            <a:ext cx="0" cy="339899"/>
          </a:xfrm>
          <a:prstGeom prst="line">
            <a:avLst/>
          </a:prstGeom>
          <a:ln w="38100">
            <a:solidFill>
              <a:schemeClr val="tx1"/>
            </a:solidFill>
            <a:tailEnd type="triangle"/>
          </a:ln>
          <a:extLst>
            <a:ext uri="{909E8E84-426E-40DD-AFC4-6F175D3DCCD1}">
              <a14:hiddenFill xmlns:a14="http://schemas.microsoft.com/office/drawing/2010/main">
                <a:noFill/>
              </a14:hiddenFill>
            </a:ext>
          </a:extLst>
        </p:spPr>
        <p:style>
          <a:lnRef idx="1">
            <a:schemeClr val="accent1"/>
          </a:lnRef>
          <a:fillRef idx="0">
            <a:schemeClr val="accent1"/>
          </a:fillRef>
          <a:effectRef idx="0">
            <a:schemeClr val="accent1"/>
          </a:effectRef>
          <a:fontRef idx="minor">
            <a:schemeClr val="tx1"/>
          </a:fontRef>
        </p:style>
        <p:txBody>
          <a:bodyPr vert="horz" wrap="square" lIns="68580" tIns="34290" rIns="68580" bIns="34290" numCol="1" anchor="t" anchorCtr="0" compatLnSpc="1">
            <a:prstTxWarp prst="textNoShape">
              <a:avLst/>
            </a:prstTxWarp>
          </a:bodyPr>
          <a:lstStyle/>
          <a:p>
            <a:endParaRPr lang="en-US" sz="900">
              <a:latin typeface="Montserrat" panose="00000500000000000000" pitchFamily="2" charset="0"/>
            </a:endParaRPr>
          </a:p>
        </p:txBody>
      </p:sp>
      <p:sp>
        <p:nvSpPr>
          <p:cNvPr id="374" name="Rectangle 373">
            <a:extLst>
              <a:ext uri="{FF2B5EF4-FFF2-40B4-BE49-F238E27FC236}">
                <a16:creationId xmlns:a16="http://schemas.microsoft.com/office/drawing/2014/main" id="{06480B0B-A42F-409A-9BAA-390604BB6836}"/>
              </a:ext>
            </a:extLst>
          </p:cNvPr>
          <p:cNvSpPr/>
          <p:nvPr/>
        </p:nvSpPr>
        <p:spPr>
          <a:xfrm>
            <a:off x="7803176" y="3610410"/>
            <a:ext cx="267595" cy="300082"/>
          </a:xfrm>
          <a:prstGeom prst="rect">
            <a:avLst/>
          </a:prstGeom>
        </p:spPr>
        <p:txBody>
          <a:bodyPr wrap="square">
            <a:spAutoFit/>
          </a:bodyPr>
          <a:lstStyle/>
          <a:p>
            <a:r>
              <a:rPr lang="en-US" sz="1350" b="1" dirty="0">
                <a:latin typeface="Montserrat" panose="00000500000000000000" pitchFamily="2" charset="0"/>
                <a:cs typeface="Segoe UI" panose="020B0502040204020203" pitchFamily="34" charset="0"/>
              </a:rPr>
              <a:t>=</a:t>
            </a:r>
          </a:p>
        </p:txBody>
      </p:sp>
      <p:sp>
        <p:nvSpPr>
          <p:cNvPr id="376" name="文本框 10">
            <a:extLst>
              <a:ext uri="{FF2B5EF4-FFF2-40B4-BE49-F238E27FC236}">
                <a16:creationId xmlns:a16="http://schemas.microsoft.com/office/drawing/2014/main" id="{E9B2B8D7-7482-4DE9-849D-E345367DD5CD}"/>
              </a:ext>
            </a:extLst>
          </p:cNvPr>
          <p:cNvSpPr txBox="1"/>
          <p:nvPr/>
        </p:nvSpPr>
        <p:spPr>
          <a:xfrm>
            <a:off x="781676" y="5116978"/>
            <a:ext cx="7877264" cy="880369"/>
          </a:xfrm>
          <a:prstGeom prst="rect">
            <a:avLst/>
          </a:prstGeom>
          <a:noFill/>
        </p:spPr>
        <p:txBody>
          <a:bodyPr wrap="square">
            <a:spAutoFit/>
          </a:bodyPr>
          <a:lstStyle>
            <a:defPPr>
              <a:defRPr lang="en-US"/>
            </a:defPPr>
            <a:lvl1pPr marL="285750" indent="-285750">
              <a:lnSpc>
                <a:spcPct val="150000"/>
              </a:lnSpc>
              <a:buFont typeface="Arial" panose="020B0604020202020204" pitchFamily="34" charset="0"/>
              <a:buChar char="•"/>
            </a:lvl1pPr>
          </a:lstStyle>
          <a:p>
            <a:r>
              <a:rPr lang="zh-CN" altLang="en-US" dirty="0"/>
              <a:t>很大一部分的时空调制超表面可以被认为是时间调制阵列的无源变体。</a:t>
            </a:r>
            <a:endParaRPr lang="en-US" altLang="zh-CN" dirty="0"/>
          </a:p>
          <a:p>
            <a:r>
              <a:rPr lang="zh-CN" altLang="en-US" dirty="0"/>
              <a:t>理论、应用也是互通的</a:t>
            </a:r>
          </a:p>
        </p:txBody>
      </p:sp>
      <p:cxnSp>
        <p:nvCxnSpPr>
          <p:cNvPr id="377" name="Straight Connector 376">
            <a:extLst>
              <a:ext uri="{FF2B5EF4-FFF2-40B4-BE49-F238E27FC236}">
                <a16:creationId xmlns:a16="http://schemas.microsoft.com/office/drawing/2014/main" id="{B8433047-B525-4028-8483-69E1DCF83739}"/>
              </a:ext>
            </a:extLst>
          </p:cNvPr>
          <p:cNvCxnSpPr/>
          <p:nvPr/>
        </p:nvCxnSpPr>
        <p:spPr>
          <a:xfrm>
            <a:off x="847289" y="5129871"/>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378" name="Rectangle 377">
            <a:extLst>
              <a:ext uri="{FF2B5EF4-FFF2-40B4-BE49-F238E27FC236}">
                <a16:creationId xmlns:a16="http://schemas.microsoft.com/office/drawing/2014/main" id="{D0D599F7-DEF6-4919-8A46-D6B63541759C}"/>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379" name="TextBox 378">
            <a:extLst>
              <a:ext uri="{FF2B5EF4-FFF2-40B4-BE49-F238E27FC236}">
                <a16:creationId xmlns:a16="http://schemas.microsoft.com/office/drawing/2014/main" id="{91025EFB-3604-478F-A105-7224F03FE7FF}"/>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21</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spTree>
    <p:extLst>
      <p:ext uri="{BB962C8B-B14F-4D97-AF65-F5344CB8AC3E}">
        <p14:creationId xmlns:p14="http://schemas.microsoft.com/office/powerpoint/2010/main" val="18889468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AEDC0B16-37DB-4868-9B62-7E464D4A7FE8}"/>
              </a:ext>
            </a:extLst>
          </p:cNvPr>
          <p:cNvCxnSpPr/>
          <p:nvPr/>
        </p:nvCxnSpPr>
        <p:spPr>
          <a:xfrm>
            <a:off x="813733"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1FC78249-038A-4022-8AFA-9206DD8EB350}"/>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时空调制超表面</a:t>
            </a:r>
          </a:p>
        </p:txBody>
      </p:sp>
      <p:sp>
        <p:nvSpPr>
          <p:cNvPr id="376" name="文本框 10">
            <a:extLst>
              <a:ext uri="{FF2B5EF4-FFF2-40B4-BE49-F238E27FC236}">
                <a16:creationId xmlns:a16="http://schemas.microsoft.com/office/drawing/2014/main" id="{E9B2B8D7-7482-4DE9-849D-E345367DD5CD}"/>
              </a:ext>
            </a:extLst>
          </p:cNvPr>
          <p:cNvSpPr txBox="1"/>
          <p:nvPr/>
        </p:nvSpPr>
        <p:spPr>
          <a:xfrm>
            <a:off x="847289" y="3422508"/>
            <a:ext cx="7877264" cy="2957861"/>
          </a:xfrm>
          <a:prstGeom prst="rect">
            <a:avLst/>
          </a:prstGeom>
          <a:noFill/>
        </p:spPr>
        <p:txBody>
          <a:bodyPr wrap="square">
            <a:spAutoFit/>
          </a:bodyPr>
          <a:lstStyle>
            <a:defPPr>
              <a:defRPr lang="en-US"/>
            </a:defPPr>
            <a:lvl1pPr marL="285750" indent="-285750">
              <a:lnSpc>
                <a:spcPct val="150000"/>
              </a:lnSpc>
              <a:buFont typeface="Arial" panose="020B0604020202020204" pitchFamily="34" charset="0"/>
              <a:buChar char="•"/>
            </a:lvl1pPr>
          </a:lstStyle>
          <a:p>
            <a:r>
              <a:rPr lang="zh-CN" altLang="en-US" dirty="0"/>
              <a:t>时间序列的卷积带来了空间中的谐波次项，每个谐波项指向空间中不同的方向。</a:t>
            </a:r>
            <a:endParaRPr lang="en-US" altLang="zh-CN" dirty="0"/>
          </a:p>
          <a:p>
            <a:r>
              <a:rPr lang="zh-CN" altLang="en-US" dirty="0"/>
              <a:t>可以形成多个在不同频率的波束，携带同样的信息，指向不同的方位</a:t>
            </a:r>
            <a:endParaRPr lang="en-US" altLang="zh-CN" dirty="0"/>
          </a:p>
          <a:p>
            <a:r>
              <a:rPr lang="zh-CN" altLang="en-US" dirty="0"/>
              <a:t>问题是</a:t>
            </a:r>
            <a:r>
              <a:rPr lang="en-US" altLang="zh-CN" dirty="0"/>
              <a:t>ACPR</a:t>
            </a:r>
            <a:r>
              <a:rPr lang="zh-CN" altLang="en-US" dirty="0"/>
              <a:t>会占用相邻的信道</a:t>
            </a:r>
            <a:endParaRPr lang="en-US" altLang="zh-CN" dirty="0"/>
          </a:p>
          <a:p>
            <a:r>
              <a:rPr lang="zh-CN" altLang="en-US" dirty="0"/>
              <a:t>同时，谐波项的调制在一般情况下（不做加密通信、波达角预测等用途时），需要比信道的带宽大才能防止交叠，而高速调制情况下的开关电路功耗不可忽略。</a:t>
            </a:r>
          </a:p>
        </p:txBody>
      </p:sp>
      <p:sp>
        <p:nvSpPr>
          <p:cNvPr id="378" name="Rectangle 377">
            <a:extLst>
              <a:ext uri="{FF2B5EF4-FFF2-40B4-BE49-F238E27FC236}">
                <a16:creationId xmlns:a16="http://schemas.microsoft.com/office/drawing/2014/main" id="{D0D599F7-DEF6-4919-8A46-D6B63541759C}"/>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379" name="TextBox 378">
            <a:extLst>
              <a:ext uri="{FF2B5EF4-FFF2-40B4-BE49-F238E27FC236}">
                <a16:creationId xmlns:a16="http://schemas.microsoft.com/office/drawing/2014/main" id="{91025EFB-3604-478F-A105-7224F03FE7FF}"/>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22</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mc:AlternateContent xmlns:mc="http://schemas.openxmlformats.org/markup-compatibility/2006">
        <mc:Choice xmlns:a14="http://schemas.microsoft.com/office/drawing/2010/main" Requires="a14">
          <p:sp>
            <p:nvSpPr>
              <p:cNvPr id="380" name="TextBox 379">
                <a:extLst>
                  <a:ext uri="{FF2B5EF4-FFF2-40B4-BE49-F238E27FC236}">
                    <a16:creationId xmlns:a16="http://schemas.microsoft.com/office/drawing/2014/main" id="{E8234F67-9537-4F10-8793-32A33B06DBDA}"/>
                  </a:ext>
                </a:extLst>
              </p:cNvPr>
              <p:cNvSpPr txBox="1"/>
              <p:nvPr/>
            </p:nvSpPr>
            <p:spPr>
              <a:xfrm>
                <a:off x="1605301" y="1728129"/>
                <a:ext cx="5737411" cy="8715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14:m>
                  <m:oMathPara xmlns:m="http://schemas.openxmlformats.org/officeDocument/2006/math">
                    <m:oMathParaPr>
                      <m:jc m:val="centerGroup"/>
                    </m:oMathParaPr>
                    <m:oMath xmlns:m="http://schemas.openxmlformats.org/officeDocument/2006/math">
                      <m:r>
                        <a:rPr lang="en-US" sz="2000" b="1" i="1">
                          <a:solidFill>
                            <a:srgbClr val="000000"/>
                          </a:solidFill>
                          <a:latin typeface="Cambria Math" panose="02040503050406030204" pitchFamily="18" charset="0"/>
                          <a:sym typeface="Helvetica Neue"/>
                        </a:rPr>
                        <m:t>𝑬</m:t>
                      </m:r>
                      <m:d>
                        <m:dPr>
                          <m:ctrlPr>
                            <a:rPr lang="en-US" sz="2000" i="1">
                              <a:solidFill>
                                <a:srgbClr val="000000"/>
                              </a:solidFill>
                              <a:latin typeface="Cambria Math" panose="02040503050406030204" pitchFamily="18" charset="0"/>
                              <a:sym typeface="Helvetica Neue"/>
                            </a:rPr>
                          </m:ctrlPr>
                        </m:dPr>
                        <m:e>
                          <m:r>
                            <a:rPr lang="en-US" sz="2000" b="1" i="1">
                              <a:solidFill>
                                <a:srgbClr val="000000"/>
                              </a:solidFill>
                              <a:latin typeface="Cambria Math" panose="02040503050406030204" pitchFamily="18" charset="0"/>
                              <a:ea typeface="Cambria Math" panose="02040503050406030204" pitchFamily="18" charset="0"/>
                              <a:sym typeface="Helvetica Neue"/>
                            </a:rPr>
                            <m:t>𝜽</m:t>
                          </m:r>
                          <m:r>
                            <a:rPr lang="en-US" sz="2000" b="1" i="1">
                              <a:solidFill>
                                <a:srgbClr val="000000"/>
                              </a:solidFill>
                              <a:latin typeface="Cambria Math" panose="02040503050406030204" pitchFamily="18" charset="0"/>
                              <a:ea typeface="Cambria Math" panose="02040503050406030204" pitchFamily="18" charset="0"/>
                              <a:sym typeface="Helvetica Neue"/>
                            </a:rPr>
                            <m:t>,</m:t>
                          </m:r>
                          <m:r>
                            <a:rPr lang="en-US" sz="2000" b="1" i="1">
                              <a:solidFill>
                                <a:srgbClr val="000000"/>
                              </a:solidFill>
                              <a:latin typeface="Cambria Math" panose="02040503050406030204" pitchFamily="18" charset="0"/>
                              <a:ea typeface="Cambria Math" panose="02040503050406030204" pitchFamily="18" charset="0"/>
                              <a:sym typeface="Helvetica Neue"/>
                            </a:rPr>
                            <m:t>𝒕</m:t>
                          </m:r>
                        </m:e>
                      </m:d>
                      <m:r>
                        <a:rPr lang="en-US" sz="2000" b="1" i="1">
                          <a:latin typeface="Cambria Math" panose="02040503050406030204" pitchFamily="18" charset="0"/>
                          <a:ea typeface="Cambria Math" panose="02040503050406030204" pitchFamily="18" charset="0"/>
                        </a:rPr>
                        <m:t>=</m:t>
                      </m:r>
                      <m:r>
                        <a:rPr lang="en-US" sz="2000" b="1" i="1">
                          <a:latin typeface="Cambria Math" panose="02040503050406030204" pitchFamily="18" charset="0"/>
                          <a:ea typeface="Cambria Math" panose="02040503050406030204" pitchFamily="18" charset="0"/>
                        </a:rPr>
                        <m:t>𝒑</m:t>
                      </m:r>
                      <m:r>
                        <a:rPr lang="en-US" sz="2000" b="1" i="1">
                          <a:latin typeface="Cambria Math" panose="02040503050406030204" pitchFamily="18" charset="0"/>
                          <a:ea typeface="Cambria Math" panose="02040503050406030204" pitchFamily="18" charset="0"/>
                        </a:rPr>
                        <m:t>(</m:t>
                      </m:r>
                      <m:r>
                        <a:rPr lang="en-US" sz="2000" b="1" i="1">
                          <a:latin typeface="Cambria Math" panose="02040503050406030204" pitchFamily="18" charset="0"/>
                          <a:ea typeface="Cambria Math" panose="02040503050406030204" pitchFamily="18" charset="0"/>
                        </a:rPr>
                        <m:t>𝜽</m:t>
                      </m:r>
                      <m:r>
                        <a:rPr lang="en-US" sz="2000" b="1" i="1">
                          <a:latin typeface="Cambria Math" panose="02040503050406030204" pitchFamily="18" charset="0"/>
                          <a:ea typeface="Cambria Math" panose="02040503050406030204" pitchFamily="18" charset="0"/>
                        </a:rPr>
                        <m:t>)</m:t>
                      </m:r>
                      <m:sSup>
                        <m:sSupPr>
                          <m:ctrlPr>
                            <a:rPr lang="en-US" sz="2000" i="1">
                              <a:latin typeface="Cambria Math" panose="02040503050406030204" pitchFamily="18" charset="0"/>
                              <a:ea typeface="Cambria Math" panose="02040503050406030204" pitchFamily="18" charset="0"/>
                            </a:rPr>
                          </m:ctrlPr>
                        </m:sSupPr>
                        <m:e>
                          <m:r>
                            <a:rPr lang="en-US" sz="2000" b="1" i="1">
                              <a:latin typeface="Cambria Math" panose="02040503050406030204" pitchFamily="18" charset="0"/>
                              <a:ea typeface="Cambria Math" panose="02040503050406030204" pitchFamily="18" charset="0"/>
                            </a:rPr>
                            <m:t>𝒆</m:t>
                          </m:r>
                        </m:e>
                        <m:sup>
                          <m:r>
                            <a:rPr lang="en-US" sz="2000" b="1" i="1">
                              <a:latin typeface="Cambria Math" panose="02040503050406030204" pitchFamily="18" charset="0"/>
                              <a:ea typeface="Cambria Math" panose="02040503050406030204" pitchFamily="18" charset="0"/>
                            </a:rPr>
                            <m:t>𝒋</m:t>
                          </m:r>
                          <m:r>
                            <a:rPr lang="en-US" sz="2000" b="1" i="1">
                              <a:latin typeface="Cambria Math" panose="02040503050406030204" pitchFamily="18" charset="0"/>
                              <a:ea typeface="Cambria Math" panose="02040503050406030204" pitchFamily="18" charset="0"/>
                            </a:rPr>
                            <m:t>𝟐</m:t>
                          </m:r>
                          <m:r>
                            <a:rPr lang="en-US" sz="2000" b="1" i="1">
                              <a:latin typeface="Cambria Math" panose="02040503050406030204" pitchFamily="18" charset="0"/>
                              <a:ea typeface="Cambria Math" panose="02040503050406030204" pitchFamily="18" charset="0"/>
                            </a:rPr>
                            <m:t>𝝅</m:t>
                          </m:r>
                          <m:r>
                            <a:rPr lang="en-US" sz="2000" b="1" i="1">
                              <a:latin typeface="Cambria Math" panose="02040503050406030204" pitchFamily="18" charset="0"/>
                              <a:ea typeface="Cambria Math" panose="02040503050406030204" pitchFamily="18" charset="0"/>
                            </a:rPr>
                            <m:t>𝒇𝒕</m:t>
                          </m:r>
                        </m:sup>
                      </m:sSup>
                      <m:nary>
                        <m:naryPr>
                          <m:chr m:val="∑"/>
                          <m:ctrlPr>
                            <a:rPr lang="en-US" sz="2000" i="1">
                              <a:latin typeface="Cambria Math" panose="02040503050406030204" pitchFamily="18" charset="0"/>
                              <a:ea typeface="Cambria Math" panose="02040503050406030204" pitchFamily="18" charset="0"/>
                            </a:rPr>
                          </m:ctrlPr>
                        </m:naryPr>
                        <m:sub>
                          <m:r>
                            <m:rPr>
                              <m:brk m:alnAt="23"/>
                            </m:rPr>
                            <a:rPr lang="en-US" sz="2000" b="1" i="1">
                              <a:latin typeface="Cambria Math" panose="02040503050406030204" pitchFamily="18" charset="0"/>
                              <a:ea typeface="Cambria Math" panose="02040503050406030204" pitchFamily="18" charset="0"/>
                            </a:rPr>
                            <m:t>𝒏</m:t>
                          </m:r>
                          <m:r>
                            <a:rPr lang="en-US" sz="2000" b="1" i="1">
                              <a:latin typeface="Cambria Math" panose="02040503050406030204" pitchFamily="18" charset="0"/>
                              <a:ea typeface="Cambria Math" panose="02040503050406030204" pitchFamily="18" charset="0"/>
                            </a:rPr>
                            <m:t>=</m:t>
                          </m:r>
                          <m:r>
                            <a:rPr lang="en-US" sz="2000" b="1" i="1">
                              <a:latin typeface="Cambria Math" panose="02040503050406030204" pitchFamily="18" charset="0"/>
                              <a:ea typeface="Cambria Math" panose="02040503050406030204" pitchFamily="18" charset="0"/>
                            </a:rPr>
                            <m:t>𝟏</m:t>
                          </m:r>
                        </m:sub>
                        <m:sup>
                          <m:r>
                            <a:rPr lang="en-US" sz="2000" b="1" i="1">
                              <a:latin typeface="Cambria Math" panose="02040503050406030204" pitchFamily="18" charset="0"/>
                              <a:ea typeface="Cambria Math" panose="02040503050406030204" pitchFamily="18" charset="0"/>
                            </a:rPr>
                            <m:t>𝑵</m:t>
                          </m:r>
                        </m:sup>
                        <m:e>
                          <m:sSub>
                            <m:sSubPr>
                              <m:ctrlPr>
                                <a:rPr lang="en-US" sz="2000" i="1">
                                  <a:latin typeface="Cambria Math" panose="02040503050406030204" pitchFamily="18" charset="0"/>
                                  <a:ea typeface="Cambria Math" panose="02040503050406030204" pitchFamily="18" charset="0"/>
                                </a:rPr>
                              </m:ctrlPr>
                            </m:sSubPr>
                            <m:e>
                              <m:r>
                                <a:rPr lang="en-US" sz="2000" b="1" i="1">
                                  <a:latin typeface="Cambria Math" panose="02040503050406030204" pitchFamily="18" charset="0"/>
                                  <a:ea typeface="Cambria Math" panose="02040503050406030204" pitchFamily="18" charset="0"/>
                                </a:rPr>
                                <m:t>𝑨</m:t>
                              </m:r>
                            </m:e>
                            <m:sub>
                              <m:r>
                                <a:rPr lang="en-US" sz="2000" b="1" i="1">
                                  <a:latin typeface="Cambria Math" panose="02040503050406030204" pitchFamily="18" charset="0"/>
                                  <a:ea typeface="Cambria Math" panose="02040503050406030204" pitchFamily="18" charset="0"/>
                                </a:rPr>
                                <m:t>𝒏</m:t>
                              </m:r>
                            </m:sub>
                          </m:sSub>
                          <m:sSup>
                            <m:sSupPr>
                              <m:ctrlPr>
                                <a:rPr lang="en-US" sz="2000" i="1">
                                  <a:latin typeface="Cambria Math" panose="02040503050406030204" pitchFamily="18" charset="0"/>
                                  <a:ea typeface="Cambria Math" panose="02040503050406030204" pitchFamily="18" charset="0"/>
                                </a:rPr>
                              </m:ctrlPr>
                            </m:sSupPr>
                            <m:e>
                              <m:r>
                                <a:rPr lang="en-US" sz="2000" b="1" i="1">
                                  <a:latin typeface="Cambria Math" panose="02040503050406030204" pitchFamily="18" charset="0"/>
                                  <a:ea typeface="Cambria Math" panose="02040503050406030204" pitchFamily="18" charset="0"/>
                                </a:rPr>
                                <m:t>𝒆</m:t>
                              </m:r>
                            </m:e>
                            <m:sup>
                              <m:r>
                                <a:rPr lang="en-US" sz="2000" b="1" i="1">
                                  <a:latin typeface="Cambria Math" panose="02040503050406030204" pitchFamily="18" charset="0"/>
                                  <a:ea typeface="Cambria Math" panose="02040503050406030204" pitchFamily="18" charset="0"/>
                                </a:rPr>
                                <m:t>𝒋</m:t>
                              </m:r>
                              <m:sSub>
                                <m:sSubPr>
                                  <m:ctrlPr>
                                    <a:rPr lang="en-US" sz="2000" i="1">
                                      <a:latin typeface="Cambria Math" panose="02040503050406030204" pitchFamily="18" charset="0"/>
                                      <a:ea typeface="Cambria Math" panose="02040503050406030204" pitchFamily="18" charset="0"/>
                                    </a:rPr>
                                  </m:ctrlPr>
                                </m:sSubPr>
                                <m:e>
                                  <m:r>
                                    <a:rPr lang="en-US" sz="2000" b="1" i="1">
                                      <a:latin typeface="Cambria Math" panose="02040503050406030204" pitchFamily="18" charset="0"/>
                                      <a:ea typeface="Cambria Math" panose="02040503050406030204" pitchFamily="18" charset="0"/>
                                    </a:rPr>
                                    <m:t>𝒂</m:t>
                                  </m:r>
                                </m:e>
                                <m:sub>
                                  <m:r>
                                    <a:rPr lang="en-US" sz="2000" b="1" i="1">
                                      <a:latin typeface="Cambria Math" panose="02040503050406030204" pitchFamily="18" charset="0"/>
                                      <a:ea typeface="Cambria Math" panose="02040503050406030204" pitchFamily="18" charset="0"/>
                                    </a:rPr>
                                    <m:t>𝒏</m:t>
                                  </m:r>
                                </m:sub>
                              </m:sSub>
                            </m:sup>
                          </m:sSup>
                          <m:sSup>
                            <m:sSupPr>
                              <m:ctrlPr>
                                <a:rPr lang="en-US" sz="2000" i="1">
                                  <a:latin typeface="Cambria Math" panose="02040503050406030204" pitchFamily="18" charset="0"/>
                                  <a:ea typeface="Cambria Math" panose="02040503050406030204" pitchFamily="18" charset="0"/>
                                </a:rPr>
                              </m:ctrlPr>
                            </m:sSupPr>
                            <m:e>
                              <m:r>
                                <a:rPr lang="en-US" sz="2000" b="1" i="1">
                                  <a:latin typeface="Cambria Math" panose="02040503050406030204" pitchFamily="18" charset="0"/>
                                  <a:ea typeface="Cambria Math" panose="02040503050406030204" pitchFamily="18" charset="0"/>
                                </a:rPr>
                                <m:t>𝒆</m:t>
                              </m:r>
                            </m:e>
                            <m:sup>
                              <m:r>
                                <a:rPr lang="en-US" sz="2000" b="1" i="1">
                                  <a:latin typeface="Cambria Math" panose="02040503050406030204" pitchFamily="18" charset="0"/>
                                  <a:ea typeface="Cambria Math" panose="02040503050406030204" pitchFamily="18" charset="0"/>
                                </a:rPr>
                                <m:t>𝒋</m:t>
                              </m:r>
                              <m:d>
                                <m:dPr>
                                  <m:ctrlPr>
                                    <a:rPr lang="en-US" sz="2000" i="1">
                                      <a:latin typeface="Cambria Math" panose="02040503050406030204" pitchFamily="18" charset="0"/>
                                      <a:ea typeface="Cambria Math" panose="02040503050406030204" pitchFamily="18" charset="0"/>
                                    </a:rPr>
                                  </m:ctrlPr>
                                </m:dPr>
                                <m:e>
                                  <m:r>
                                    <a:rPr lang="en-US" sz="2000" b="1" i="1">
                                      <a:latin typeface="Cambria Math" panose="02040503050406030204" pitchFamily="18" charset="0"/>
                                      <a:ea typeface="Cambria Math" panose="02040503050406030204" pitchFamily="18" charset="0"/>
                                    </a:rPr>
                                    <m:t>𝒏</m:t>
                                  </m:r>
                                  <m:r>
                                    <a:rPr lang="en-US" sz="2000" b="1" i="1">
                                      <a:latin typeface="Cambria Math" panose="02040503050406030204" pitchFamily="18" charset="0"/>
                                      <a:ea typeface="Cambria Math" panose="02040503050406030204" pitchFamily="18" charset="0"/>
                                    </a:rPr>
                                    <m:t>−</m:t>
                                  </m:r>
                                  <m:r>
                                    <a:rPr lang="en-US" sz="2000" b="1" i="1">
                                      <a:latin typeface="Cambria Math" panose="02040503050406030204" pitchFamily="18" charset="0"/>
                                      <a:ea typeface="Cambria Math" panose="02040503050406030204" pitchFamily="18" charset="0"/>
                                    </a:rPr>
                                    <m:t>𝟏</m:t>
                                  </m:r>
                                </m:e>
                              </m:d>
                              <m:r>
                                <a:rPr lang="en-US" sz="2000" b="1" i="1">
                                  <a:latin typeface="Cambria Math" panose="02040503050406030204" pitchFamily="18" charset="0"/>
                                  <a:ea typeface="Cambria Math" panose="02040503050406030204" pitchFamily="18" charset="0"/>
                                </a:rPr>
                                <m:t>𝒌𝒅𝒔𝒊𝒏</m:t>
                              </m:r>
                              <m:r>
                                <a:rPr lang="en-US" sz="2000" b="1" i="1">
                                  <a:latin typeface="Cambria Math" panose="02040503050406030204" pitchFamily="18" charset="0"/>
                                  <a:ea typeface="Cambria Math" panose="02040503050406030204" pitchFamily="18" charset="0"/>
                                </a:rPr>
                                <m:t>𝜽</m:t>
                              </m:r>
                            </m:sup>
                          </m:sSup>
                          <m:r>
                            <a:rPr lang="en-US" sz="2000" b="1" i="1">
                              <a:latin typeface="Cambria Math" panose="02040503050406030204" pitchFamily="18" charset="0"/>
                              <a:ea typeface="Cambria Math" panose="02040503050406030204" pitchFamily="18" charset="0"/>
                            </a:rPr>
                            <m:t>∙</m:t>
                          </m:r>
                          <m:r>
                            <a:rPr lang="en-US" sz="2000" b="1" i="1">
                              <a:latin typeface="Cambria Math" panose="02040503050406030204" pitchFamily="18" charset="0"/>
                              <a:ea typeface="Cambria Math" panose="02040503050406030204" pitchFamily="18" charset="0"/>
                            </a:rPr>
                            <m:t>𝑰</m:t>
                          </m:r>
                          <m:r>
                            <a:rPr lang="en-US" sz="2000" b="1" i="1">
                              <a:latin typeface="Cambria Math" panose="02040503050406030204" pitchFamily="18" charset="0"/>
                              <a:ea typeface="Cambria Math" panose="02040503050406030204" pitchFamily="18" charset="0"/>
                            </a:rPr>
                            <m:t>(</m:t>
                          </m:r>
                          <m:r>
                            <a:rPr lang="en-US" sz="2000" b="1" i="1">
                              <a:latin typeface="Cambria Math" panose="02040503050406030204" pitchFamily="18" charset="0"/>
                              <a:ea typeface="Cambria Math" panose="02040503050406030204" pitchFamily="18" charset="0"/>
                            </a:rPr>
                            <m:t>𝒕</m:t>
                          </m:r>
                          <m:r>
                            <a:rPr lang="en-US" sz="2000" b="1" i="1">
                              <a:latin typeface="Cambria Math" panose="02040503050406030204" pitchFamily="18" charset="0"/>
                              <a:ea typeface="Cambria Math" panose="02040503050406030204" pitchFamily="18" charset="0"/>
                            </a:rPr>
                            <m:t>)</m:t>
                          </m:r>
                        </m:e>
                      </m:nary>
                    </m:oMath>
                  </m:oMathPara>
                </a14:m>
                <a:endParaRPr lang="en-US" sz="2000" dirty="0">
                  <a:solidFill>
                    <a:srgbClr val="000000"/>
                  </a:solidFill>
                  <a:sym typeface="Helvetica Neue"/>
                </a:endParaRPr>
              </a:p>
            </p:txBody>
          </p:sp>
        </mc:Choice>
        <mc:Fallback>
          <p:sp>
            <p:nvSpPr>
              <p:cNvPr id="380" name="TextBox 379">
                <a:extLst>
                  <a:ext uri="{FF2B5EF4-FFF2-40B4-BE49-F238E27FC236}">
                    <a16:creationId xmlns:a16="http://schemas.microsoft.com/office/drawing/2014/main" id="{E8234F67-9537-4F10-8793-32A33B06DBDA}"/>
                  </a:ext>
                </a:extLst>
              </p:cNvPr>
              <p:cNvSpPr txBox="1">
                <a:spLocks noRot="1" noChangeAspect="1" noMove="1" noResize="1" noEditPoints="1" noAdjustHandles="1" noChangeArrowheads="1" noChangeShapeType="1" noTextEdit="1"/>
              </p:cNvSpPr>
              <p:nvPr/>
            </p:nvSpPr>
            <p:spPr>
              <a:xfrm>
                <a:off x="1605301" y="1728129"/>
                <a:ext cx="5737411" cy="871521"/>
              </a:xfrm>
              <a:prstGeom prst="rect">
                <a:avLst/>
              </a:prstGeom>
              <a:blipFill>
                <a:blip r:embed="rId2"/>
                <a:stretch>
                  <a:fillRect/>
                </a:stretch>
              </a:blipFill>
              <a:ln w="12700" cap="flat">
                <a:noFill/>
                <a:miter lim="400000"/>
              </a:ln>
              <a:effectLst/>
            </p:spPr>
            <p:txBody>
              <a:bodyPr/>
              <a:lstStyle/>
              <a:p>
                <a:r>
                  <a:rPr lang="en-US">
                    <a:noFill/>
                  </a:rPr>
                  <a:t> </a:t>
                </a:r>
              </a:p>
            </p:txBody>
          </p:sp>
        </mc:Fallback>
      </mc:AlternateContent>
      <p:sp>
        <p:nvSpPr>
          <p:cNvPr id="381" name="Rectangle 380">
            <a:extLst>
              <a:ext uri="{FF2B5EF4-FFF2-40B4-BE49-F238E27FC236}">
                <a16:creationId xmlns:a16="http://schemas.microsoft.com/office/drawing/2014/main" id="{E6A627FE-542A-4501-B535-70AA595BDC68}"/>
              </a:ext>
            </a:extLst>
          </p:cNvPr>
          <p:cNvSpPr/>
          <p:nvPr/>
        </p:nvSpPr>
        <p:spPr>
          <a:xfrm>
            <a:off x="1697277" y="2060166"/>
            <a:ext cx="831388" cy="246221"/>
          </a:xfrm>
          <a:prstGeom prst="rect">
            <a:avLst/>
          </a:prstGeom>
          <a:solidFill>
            <a:srgbClr val="92D050">
              <a:alpha val="5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a:solidFill>
                <a:srgbClr val="FFFFFF"/>
              </a:solidFill>
              <a:sym typeface="Helvetica Neue Medium"/>
            </a:endParaRPr>
          </a:p>
        </p:txBody>
      </p:sp>
      <p:sp>
        <p:nvSpPr>
          <p:cNvPr id="382" name="Rectangle 381">
            <a:extLst>
              <a:ext uri="{FF2B5EF4-FFF2-40B4-BE49-F238E27FC236}">
                <a16:creationId xmlns:a16="http://schemas.microsoft.com/office/drawing/2014/main" id="{07F15C39-A22E-4920-9491-E371EB307559}"/>
              </a:ext>
            </a:extLst>
          </p:cNvPr>
          <p:cNvSpPr/>
          <p:nvPr/>
        </p:nvSpPr>
        <p:spPr>
          <a:xfrm>
            <a:off x="2779678" y="2060166"/>
            <a:ext cx="1150442" cy="246221"/>
          </a:xfrm>
          <a:prstGeom prst="rect">
            <a:avLst/>
          </a:prstGeom>
          <a:solidFill>
            <a:schemeClr val="accent1">
              <a:alpha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a:solidFill>
                <a:srgbClr val="FFFFFF"/>
              </a:solidFill>
              <a:sym typeface="Helvetica Neue Medium"/>
            </a:endParaRPr>
          </a:p>
        </p:txBody>
      </p:sp>
      <p:sp>
        <p:nvSpPr>
          <p:cNvPr id="383" name="Rectangle 382">
            <a:extLst>
              <a:ext uri="{FF2B5EF4-FFF2-40B4-BE49-F238E27FC236}">
                <a16:creationId xmlns:a16="http://schemas.microsoft.com/office/drawing/2014/main" id="{ED2B93C2-8CB9-44D3-8A15-81D0A5F4CEED}"/>
              </a:ext>
            </a:extLst>
          </p:cNvPr>
          <p:cNvSpPr/>
          <p:nvPr/>
        </p:nvSpPr>
        <p:spPr>
          <a:xfrm>
            <a:off x="6608519" y="2060166"/>
            <a:ext cx="623046" cy="246221"/>
          </a:xfrm>
          <a:prstGeom prst="rect">
            <a:avLst/>
          </a:prstGeom>
          <a:solidFill>
            <a:srgbClr val="FF0000">
              <a:alpha val="5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a:solidFill>
                <a:srgbClr val="FFFFFF"/>
              </a:solidFill>
              <a:sym typeface="Helvetica Neue Medium"/>
            </a:endParaRPr>
          </a:p>
        </p:txBody>
      </p:sp>
      <p:sp>
        <p:nvSpPr>
          <p:cNvPr id="384" name="Rectangle 383">
            <a:extLst>
              <a:ext uri="{FF2B5EF4-FFF2-40B4-BE49-F238E27FC236}">
                <a16:creationId xmlns:a16="http://schemas.microsoft.com/office/drawing/2014/main" id="{2A5F8AF2-D5A7-448D-947F-2D7DE71A4945}"/>
              </a:ext>
            </a:extLst>
          </p:cNvPr>
          <p:cNvSpPr/>
          <p:nvPr/>
        </p:nvSpPr>
        <p:spPr>
          <a:xfrm>
            <a:off x="4024074" y="2060166"/>
            <a:ext cx="2490490" cy="246221"/>
          </a:xfrm>
          <a:prstGeom prst="rect">
            <a:avLst/>
          </a:prstGeom>
          <a:solidFill>
            <a:srgbClr val="FFC000">
              <a:alpha val="5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anchor="ctr">
            <a:spAutoFit/>
          </a:bodyPr>
          <a:lstStyle/>
          <a:p>
            <a:pPr algn="ctr" defTabSz="412750" hangingPunct="0"/>
            <a:endParaRPr lang="en-US" sz="1600" dirty="0">
              <a:solidFill>
                <a:srgbClr val="FFFFFF"/>
              </a:solidFill>
              <a:sym typeface="Helvetica Neue Medium"/>
            </a:endParaRPr>
          </a:p>
        </p:txBody>
      </p:sp>
      <p:sp>
        <p:nvSpPr>
          <p:cNvPr id="385" name="Rectangle 384">
            <a:extLst>
              <a:ext uri="{FF2B5EF4-FFF2-40B4-BE49-F238E27FC236}">
                <a16:creationId xmlns:a16="http://schemas.microsoft.com/office/drawing/2014/main" id="{E99B1F20-8805-42FC-9370-2BEF27F56D2A}"/>
              </a:ext>
            </a:extLst>
          </p:cNvPr>
          <p:cNvSpPr/>
          <p:nvPr/>
        </p:nvSpPr>
        <p:spPr>
          <a:xfrm>
            <a:off x="1455749" y="2774789"/>
            <a:ext cx="1093087" cy="246221"/>
          </a:xfrm>
          <a:prstGeom prst="rect">
            <a:avLst/>
          </a:prstGeom>
          <a:solidFill>
            <a:srgbClr val="92D050">
              <a:alpha val="5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fromWordArt="0" anchor="ctr" anchorCtr="0" forceAA="0" compatLnSpc="1">
            <a:prstTxWarp prst="textNoShape">
              <a:avLst/>
            </a:prstTxWarp>
            <a:spAutoFit/>
          </a:bodyPr>
          <a:lstStyle/>
          <a:p>
            <a:pPr algn="ctr"/>
            <a:r>
              <a:rPr lang="zh-CN" altLang="en-US" sz="1600" b="1" dirty="0">
                <a:latin typeface="Montserrat" panose="00000500000000000000" pitchFamily="2" charset="0"/>
                <a:cs typeface="Segoe UI" panose="020B0502040204020203" pitchFamily="34" charset="0"/>
                <a:sym typeface="Helvetica Neue Medium"/>
              </a:rPr>
              <a:t>场型</a:t>
            </a:r>
            <a:endParaRPr lang="en-US" sz="1600" b="1" dirty="0">
              <a:latin typeface="Montserrat" panose="00000500000000000000" pitchFamily="2" charset="0"/>
              <a:cs typeface="Segoe UI" panose="020B0502040204020203" pitchFamily="34" charset="0"/>
              <a:sym typeface="Helvetica Neue Medium"/>
            </a:endParaRPr>
          </a:p>
        </p:txBody>
      </p:sp>
      <p:sp>
        <p:nvSpPr>
          <p:cNvPr id="386" name="Rectangle 385">
            <a:extLst>
              <a:ext uri="{FF2B5EF4-FFF2-40B4-BE49-F238E27FC236}">
                <a16:creationId xmlns:a16="http://schemas.microsoft.com/office/drawing/2014/main" id="{AF68D980-F347-41F1-8E8C-D21571C0A220}"/>
              </a:ext>
            </a:extLst>
          </p:cNvPr>
          <p:cNvSpPr/>
          <p:nvPr/>
        </p:nvSpPr>
        <p:spPr>
          <a:xfrm>
            <a:off x="2816918" y="2774789"/>
            <a:ext cx="1093087" cy="246221"/>
          </a:xfrm>
          <a:prstGeom prst="rect">
            <a:avLst/>
          </a:prstGeom>
          <a:solidFill>
            <a:schemeClr val="accent1">
              <a:alpha val="50000"/>
            </a:scheme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fromWordArt="0" anchor="ctr" anchorCtr="0" forceAA="0" compatLnSpc="1">
            <a:prstTxWarp prst="textNoShape">
              <a:avLst/>
            </a:prstTxWarp>
            <a:spAutoFit/>
          </a:bodyPr>
          <a:lstStyle/>
          <a:p>
            <a:pPr algn="ctr"/>
            <a:r>
              <a:rPr lang="zh-CN" altLang="en-US" sz="1600" b="1" dirty="0">
                <a:latin typeface="Montserrat" panose="00000500000000000000" pitchFamily="2" charset="0"/>
                <a:cs typeface="Segoe UI" panose="020B0502040204020203" pitchFamily="34" charset="0"/>
                <a:sym typeface="Helvetica Neue Medium"/>
              </a:rPr>
              <a:t>单元场型</a:t>
            </a:r>
            <a:endParaRPr lang="en-US" sz="1600" b="1" dirty="0">
              <a:latin typeface="Montserrat" panose="00000500000000000000" pitchFamily="2" charset="0"/>
              <a:cs typeface="Segoe UI" panose="020B0502040204020203" pitchFamily="34" charset="0"/>
              <a:sym typeface="Helvetica Neue Medium"/>
            </a:endParaRPr>
          </a:p>
        </p:txBody>
      </p:sp>
      <p:sp>
        <p:nvSpPr>
          <p:cNvPr id="387" name="Rectangle 386">
            <a:extLst>
              <a:ext uri="{FF2B5EF4-FFF2-40B4-BE49-F238E27FC236}">
                <a16:creationId xmlns:a16="http://schemas.microsoft.com/office/drawing/2014/main" id="{32D6D69D-E30C-4C8A-B6E3-EBD02DD84B74}"/>
              </a:ext>
            </a:extLst>
          </p:cNvPr>
          <p:cNvSpPr/>
          <p:nvPr/>
        </p:nvSpPr>
        <p:spPr>
          <a:xfrm>
            <a:off x="4361950" y="2774788"/>
            <a:ext cx="1228165" cy="246221"/>
          </a:xfrm>
          <a:prstGeom prst="rect">
            <a:avLst/>
          </a:prstGeom>
          <a:solidFill>
            <a:srgbClr val="FFC000">
              <a:alpha val="5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fromWordArt="0" anchor="ctr" anchorCtr="0" forceAA="0" compatLnSpc="1">
            <a:prstTxWarp prst="textNoShape">
              <a:avLst/>
            </a:prstTxWarp>
            <a:spAutoFit/>
          </a:bodyPr>
          <a:lstStyle/>
          <a:p>
            <a:pPr algn="ctr"/>
            <a:r>
              <a:rPr lang="zh-CN" altLang="en-US" sz="1600" b="1" dirty="0">
                <a:latin typeface="Montserrat" panose="00000500000000000000" pitchFamily="2" charset="0"/>
                <a:cs typeface="Segoe UI" panose="020B0502040204020203" pitchFamily="34" charset="0"/>
                <a:sym typeface="Helvetica Neue Medium"/>
              </a:rPr>
              <a:t>单元激发</a:t>
            </a:r>
            <a:endParaRPr lang="en-US" sz="1600" b="1" dirty="0">
              <a:latin typeface="Montserrat" panose="00000500000000000000" pitchFamily="2" charset="0"/>
              <a:cs typeface="Segoe UI" panose="020B0502040204020203" pitchFamily="34" charset="0"/>
              <a:sym typeface="Helvetica Neue Medium"/>
            </a:endParaRPr>
          </a:p>
        </p:txBody>
      </p:sp>
      <p:sp>
        <p:nvSpPr>
          <p:cNvPr id="388" name="Rectangle 387">
            <a:extLst>
              <a:ext uri="{FF2B5EF4-FFF2-40B4-BE49-F238E27FC236}">
                <a16:creationId xmlns:a16="http://schemas.microsoft.com/office/drawing/2014/main" id="{BBDAE148-17D8-4624-BC41-B55794D232E4}"/>
              </a:ext>
            </a:extLst>
          </p:cNvPr>
          <p:cNvSpPr/>
          <p:nvPr/>
        </p:nvSpPr>
        <p:spPr>
          <a:xfrm>
            <a:off x="6003960" y="2774788"/>
            <a:ext cx="1228165" cy="246221"/>
          </a:xfrm>
          <a:prstGeom prst="rect">
            <a:avLst/>
          </a:prstGeom>
          <a:solidFill>
            <a:srgbClr val="FF0000">
              <a:alpha val="50000"/>
            </a:srgbClr>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0" tIns="0" rIns="0" bIns="0" numCol="1" spcCol="38100" rtlCol="0" fromWordArt="0" anchor="ctr" anchorCtr="0" forceAA="0" compatLnSpc="1">
            <a:prstTxWarp prst="textNoShape">
              <a:avLst/>
            </a:prstTxWarp>
            <a:spAutoFit/>
          </a:bodyPr>
          <a:lstStyle/>
          <a:p>
            <a:pPr algn="ctr"/>
            <a:r>
              <a:rPr lang="zh-CN" altLang="en-US" sz="1600" b="1" dirty="0">
                <a:latin typeface="Montserrat" panose="00000500000000000000" pitchFamily="2" charset="0"/>
                <a:cs typeface="Segoe UI" panose="020B0502040204020203" pitchFamily="34" charset="0"/>
                <a:sym typeface="Helvetica Neue Medium"/>
              </a:rPr>
              <a:t>调制序列</a:t>
            </a:r>
            <a:endParaRPr lang="en-US" sz="1600" b="1" dirty="0">
              <a:latin typeface="Montserrat" panose="00000500000000000000" pitchFamily="2" charset="0"/>
              <a:cs typeface="Segoe UI" panose="020B0502040204020203" pitchFamily="34" charset="0"/>
              <a:sym typeface="Helvetica Neue Medium"/>
            </a:endParaRPr>
          </a:p>
        </p:txBody>
      </p:sp>
    </p:spTree>
    <p:extLst>
      <p:ext uri="{BB962C8B-B14F-4D97-AF65-F5344CB8AC3E}">
        <p14:creationId xmlns:p14="http://schemas.microsoft.com/office/powerpoint/2010/main" val="21930176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7E27B05C-E6A0-43C3-9CD5-B9D3FC807CF0}"/>
              </a:ext>
            </a:extLst>
          </p:cNvPr>
          <p:cNvCxnSpPr/>
          <p:nvPr/>
        </p:nvCxnSpPr>
        <p:spPr>
          <a:xfrm>
            <a:off x="813733"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4D885872-6C2E-4B18-B607-DDA3707E83C9}"/>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波束赋形</a:t>
            </a:r>
          </a:p>
        </p:txBody>
      </p:sp>
      <p:pic>
        <p:nvPicPr>
          <p:cNvPr id="10" name="图片 3">
            <a:extLst>
              <a:ext uri="{FF2B5EF4-FFF2-40B4-BE49-F238E27FC236}">
                <a16:creationId xmlns:a16="http://schemas.microsoft.com/office/drawing/2014/main" id="{6BC86C26-3B0E-4EE0-A6D2-C2A8093C0AFC}"/>
              </a:ext>
            </a:extLst>
          </p:cNvPr>
          <p:cNvPicPr/>
          <p:nvPr/>
        </p:nvPicPr>
        <p:blipFill>
          <a:blip r:embed="rId2"/>
          <a:stretch>
            <a:fillRect/>
          </a:stretch>
        </p:blipFill>
        <p:spPr>
          <a:xfrm>
            <a:off x="951101" y="2284113"/>
            <a:ext cx="3220046" cy="2335410"/>
          </a:xfrm>
          <a:prstGeom prst="rect">
            <a:avLst/>
          </a:prstGeom>
        </p:spPr>
      </p:pic>
      <p:pic>
        <p:nvPicPr>
          <p:cNvPr id="11" name="图片 4">
            <a:extLst>
              <a:ext uri="{FF2B5EF4-FFF2-40B4-BE49-F238E27FC236}">
                <a16:creationId xmlns:a16="http://schemas.microsoft.com/office/drawing/2014/main" id="{AA4F43AB-B8EF-41D8-B7B7-7C8CFE6F0005}"/>
              </a:ext>
            </a:extLst>
          </p:cNvPr>
          <p:cNvPicPr/>
          <p:nvPr/>
        </p:nvPicPr>
        <p:blipFill>
          <a:blip r:embed="rId3"/>
          <a:stretch>
            <a:fillRect/>
          </a:stretch>
        </p:blipFill>
        <p:spPr>
          <a:xfrm>
            <a:off x="5105534" y="2244371"/>
            <a:ext cx="2681332" cy="2532909"/>
          </a:xfrm>
          <a:prstGeom prst="rect">
            <a:avLst/>
          </a:prstGeom>
        </p:spPr>
      </p:pic>
      <p:sp>
        <p:nvSpPr>
          <p:cNvPr id="12" name="内容占位符 2">
            <a:extLst>
              <a:ext uri="{FF2B5EF4-FFF2-40B4-BE49-F238E27FC236}">
                <a16:creationId xmlns:a16="http://schemas.microsoft.com/office/drawing/2014/main" id="{57FA54D5-A6E3-42CF-8A63-E48765D9F574}"/>
              </a:ext>
            </a:extLst>
          </p:cNvPr>
          <p:cNvSpPr>
            <a:spLocks noGrp="1"/>
          </p:cNvSpPr>
          <p:nvPr>
            <p:ph idx="1"/>
          </p:nvPr>
        </p:nvSpPr>
        <p:spPr>
          <a:xfrm>
            <a:off x="813733" y="4957083"/>
            <a:ext cx="3758267" cy="1203175"/>
          </a:xfrm>
        </p:spPr>
        <p:txBody>
          <a:bodyPr>
            <a:noAutofit/>
          </a:bodyPr>
          <a:lstStyle/>
          <a:p>
            <a:pPr>
              <a:lnSpc>
                <a:spcPct val="170000"/>
              </a:lnSpc>
            </a:pPr>
            <a:r>
              <a:rPr lang="zh-CN" altLang="en-US" sz="1800" dirty="0">
                <a:latin typeface="+mn-ea"/>
              </a:rPr>
              <a:t>编码模式的正向散射公式的提出</a:t>
            </a:r>
            <a:endParaRPr lang="en-US" altLang="zh-CN" sz="1800" dirty="0">
              <a:latin typeface="+mn-ea"/>
            </a:endParaRPr>
          </a:p>
          <a:p>
            <a:pPr>
              <a:lnSpc>
                <a:spcPct val="170000"/>
              </a:lnSpc>
            </a:pPr>
            <a:r>
              <a:rPr lang="zh-CN" altLang="en-US" sz="1800" dirty="0">
                <a:latin typeface="+mn-ea"/>
              </a:rPr>
              <a:t>编码模式的反向推导</a:t>
            </a:r>
          </a:p>
        </p:txBody>
      </p:sp>
      <p:sp>
        <p:nvSpPr>
          <p:cNvPr id="13" name="Rectangle 12">
            <a:extLst>
              <a:ext uri="{FF2B5EF4-FFF2-40B4-BE49-F238E27FC236}">
                <a16:creationId xmlns:a16="http://schemas.microsoft.com/office/drawing/2014/main" id="{7855D3B6-9E87-4DC8-918F-8DFA5F0ED5C7}"/>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14" name="TextBox 13">
            <a:extLst>
              <a:ext uri="{FF2B5EF4-FFF2-40B4-BE49-F238E27FC236}">
                <a16:creationId xmlns:a16="http://schemas.microsoft.com/office/drawing/2014/main" id="{909DB05B-EF1F-4D8E-A068-B8110F1B5D8F}"/>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23</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sp>
        <p:nvSpPr>
          <p:cNvPr id="15" name="Rectangle 28">
            <a:extLst>
              <a:ext uri="{FF2B5EF4-FFF2-40B4-BE49-F238E27FC236}">
                <a16:creationId xmlns:a16="http://schemas.microsoft.com/office/drawing/2014/main" id="{6081403E-61B2-4E31-A4D8-EAA4AA51D4E7}"/>
              </a:ext>
            </a:extLst>
          </p:cNvPr>
          <p:cNvSpPr/>
          <p:nvPr/>
        </p:nvSpPr>
        <p:spPr>
          <a:xfrm>
            <a:off x="847287" y="1857029"/>
            <a:ext cx="3439487" cy="3007922"/>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16" name="TextBox 7">
            <a:extLst>
              <a:ext uri="{FF2B5EF4-FFF2-40B4-BE49-F238E27FC236}">
                <a16:creationId xmlns:a16="http://schemas.microsoft.com/office/drawing/2014/main" id="{0F7186D7-1C95-4C01-AA9A-87CAD789F9E8}"/>
              </a:ext>
            </a:extLst>
          </p:cNvPr>
          <p:cNvSpPr txBox="1"/>
          <p:nvPr/>
        </p:nvSpPr>
        <p:spPr>
          <a:xfrm>
            <a:off x="847285" y="1857027"/>
            <a:ext cx="3439487"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正向散射相位计算</a:t>
            </a:r>
          </a:p>
        </p:txBody>
      </p:sp>
      <p:sp>
        <p:nvSpPr>
          <p:cNvPr id="17" name="Rectangle 28">
            <a:extLst>
              <a:ext uri="{FF2B5EF4-FFF2-40B4-BE49-F238E27FC236}">
                <a16:creationId xmlns:a16="http://schemas.microsoft.com/office/drawing/2014/main" id="{7C1BA9E8-880F-41F4-8926-6CD690510CA1}"/>
              </a:ext>
            </a:extLst>
          </p:cNvPr>
          <p:cNvSpPr/>
          <p:nvPr/>
        </p:nvSpPr>
        <p:spPr>
          <a:xfrm>
            <a:off x="4726459" y="1857029"/>
            <a:ext cx="3439487" cy="3007922"/>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18" name="TextBox 7">
            <a:extLst>
              <a:ext uri="{FF2B5EF4-FFF2-40B4-BE49-F238E27FC236}">
                <a16:creationId xmlns:a16="http://schemas.microsoft.com/office/drawing/2014/main" id="{EFC515EA-19C4-441C-8E0E-CD34AB7CF2E2}"/>
              </a:ext>
            </a:extLst>
          </p:cNvPr>
          <p:cNvSpPr txBox="1"/>
          <p:nvPr/>
        </p:nvSpPr>
        <p:spPr>
          <a:xfrm>
            <a:off x="4726457" y="1857027"/>
            <a:ext cx="3439487"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编码超表面</a:t>
            </a:r>
          </a:p>
        </p:txBody>
      </p:sp>
      <p:sp>
        <p:nvSpPr>
          <p:cNvPr id="19" name="TextBox 18">
            <a:extLst>
              <a:ext uri="{FF2B5EF4-FFF2-40B4-BE49-F238E27FC236}">
                <a16:creationId xmlns:a16="http://schemas.microsoft.com/office/drawing/2014/main" id="{17BBD8CD-3A4B-4EA0-8C5A-C64EEA3468CE}"/>
              </a:ext>
            </a:extLst>
          </p:cNvPr>
          <p:cNvSpPr txBox="1"/>
          <p:nvPr/>
        </p:nvSpPr>
        <p:spPr>
          <a:xfrm>
            <a:off x="4660393" y="5192584"/>
            <a:ext cx="3571613" cy="646331"/>
          </a:xfrm>
          <a:prstGeom prst="rect">
            <a:avLst/>
          </a:prstGeom>
          <a:noFill/>
        </p:spPr>
        <p:txBody>
          <a:bodyPr wrap="square">
            <a:spAutoFit/>
          </a:bodyPr>
          <a:lstStyle/>
          <a:p>
            <a:r>
              <a:rPr lang="en-US" altLang="zh-CN" sz="1200" dirty="0">
                <a:solidFill>
                  <a:srgbClr val="333333"/>
                </a:solidFill>
                <a:latin typeface="Arial" panose="020B0604020202020204" pitchFamily="34" charset="0"/>
              </a:rPr>
              <a:t>Zhang, Lei, et al. "Space-time-coding digital </a:t>
            </a:r>
            <a:r>
              <a:rPr lang="en-US" altLang="zh-CN" sz="1200" dirty="0" err="1">
                <a:solidFill>
                  <a:srgbClr val="333333"/>
                </a:solidFill>
                <a:latin typeface="Arial" panose="020B0604020202020204" pitchFamily="34" charset="0"/>
              </a:rPr>
              <a:t>metasurfaces</a:t>
            </a:r>
            <a:r>
              <a:rPr lang="en-US" altLang="zh-CN" sz="1200" dirty="0">
                <a:solidFill>
                  <a:srgbClr val="333333"/>
                </a:solidFill>
                <a:latin typeface="Arial" panose="020B0604020202020204" pitchFamily="34" charset="0"/>
              </a:rPr>
              <a:t>." Nature communications 9.1 (2018): 1-11.</a:t>
            </a:r>
            <a:endParaRPr lang="zh-CN" altLang="en-US" sz="1200" dirty="0">
              <a:solidFill>
                <a:srgbClr val="333333"/>
              </a:solidFill>
              <a:latin typeface="Arial" panose="020B0604020202020204" pitchFamily="34" charset="0"/>
            </a:endParaRPr>
          </a:p>
        </p:txBody>
      </p:sp>
    </p:spTree>
    <p:extLst>
      <p:ext uri="{BB962C8B-B14F-4D97-AF65-F5344CB8AC3E}">
        <p14:creationId xmlns:p14="http://schemas.microsoft.com/office/powerpoint/2010/main" val="13888869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a:extLst>
              <a:ext uri="{FF2B5EF4-FFF2-40B4-BE49-F238E27FC236}">
                <a16:creationId xmlns:a16="http://schemas.microsoft.com/office/drawing/2014/main" id="{CEF1E283-A626-44EF-B8F7-4472EEB54931}"/>
              </a:ext>
            </a:extLst>
          </p:cNvPr>
          <p:cNvPicPr>
            <a:picLocks noChangeAspect="1"/>
          </p:cNvPicPr>
          <p:nvPr/>
        </p:nvPicPr>
        <p:blipFill>
          <a:blip r:embed="rId2"/>
          <a:stretch>
            <a:fillRect/>
          </a:stretch>
        </p:blipFill>
        <p:spPr>
          <a:xfrm>
            <a:off x="4976681" y="2197453"/>
            <a:ext cx="3169473" cy="1873437"/>
          </a:xfrm>
          <a:prstGeom prst="rect">
            <a:avLst/>
          </a:prstGeom>
        </p:spPr>
      </p:pic>
      <p:sp>
        <p:nvSpPr>
          <p:cNvPr id="10" name="文本框 9">
            <a:extLst>
              <a:ext uri="{FF2B5EF4-FFF2-40B4-BE49-F238E27FC236}">
                <a16:creationId xmlns:a16="http://schemas.microsoft.com/office/drawing/2014/main" id="{FBE5659C-D5C7-4962-9BC2-E232FC739423}"/>
              </a:ext>
            </a:extLst>
          </p:cNvPr>
          <p:cNvSpPr txBox="1"/>
          <p:nvPr/>
        </p:nvSpPr>
        <p:spPr>
          <a:xfrm>
            <a:off x="4877112" y="5228575"/>
            <a:ext cx="3647151" cy="923330"/>
          </a:xfrm>
          <a:prstGeom prst="rect">
            <a:avLst/>
          </a:prstGeom>
          <a:noFill/>
        </p:spPr>
        <p:txBody>
          <a:bodyPr wrap="square" rtlCol="0">
            <a:spAutoFit/>
          </a:bodyPr>
          <a:lstStyle/>
          <a:p>
            <a:pPr marL="285750" indent="-285750">
              <a:buFont typeface="Arial" panose="020B0604020202020204" pitchFamily="34" charset="0"/>
              <a:buChar char="•"/>
            </a:pPr>
            <a:r>
              <a:rPr lang="zh-CN" altLang="en-US" dirty="0"/>
              <a:t>利用预先测量的超表面在不同频率入射光下的性质，对于未知物体进行成像</a:t>
            </a:r>
          </a:p>
        </p:txBody>
      </p:sp>
      <p:pic>
        <p:nvPicPr>
          <p:cNvPr id="12" name="图片 11">
            <a:extLst>
              <a:ext uri="{FF2B5EF4-FFF2-40B4-BE49-F238E27FC236}">
                <a16:creationId xmlns:a16="http://schemas.microsoft.com/office/drawing/2014/main" id="{FC5C7C7D-69DF-4E6A-A090-E30B1F3D32D6}"/>
              </a:ext>
            </a:extLst>
          </p:cNvPr>
          <p:cNvPicPr>
            <a:picLocks noChangeAspect="1"/>
          </p:cNvPicPr>
          <p:nvPr/>
        </p:nvPicPr>
        <p:blipFill>
          <a:blip r:embed="rId3"/>
          <a:stretch>
            <a:fillRect/>
          </a:stretch>
        </p:blipFill>
        <p:spPr>
          <a:xfrm>
            <a:off x="1697751" y="2185689"/>
            <a:ext cx="1980128" cy="2644077"/>
          </a:xfrm>
          <a:prstGeom prst="rect">
            <a:avLst/>
          </a:prstGeom>
        </p:spPr>
      </p:pic>
      <p:sp>
        <p:nvSpPr>
          <p:cNvPr id="13" name="文本框 12">
            <a:extLst>
              <a:ext uri="{FF2B5EF4-FFF2-40B4-BE49-F238E27FC236}">
                <a16:creationId xmlns:a16="http://schemas.microsoft.com/office/drawing/2014/main" id="{B116E4EA-D9E3-442F-AAC9-C7FF40C0A955}"/>
              </a:ext>
            </a:extLst>
          </p:cNvPr>
          <p:cNvSpPr txBox="1"/>
          <p:nvPr/>
        </p:nvSpPr>
        <p:spPr>
          <a:xfrm>
            <a:off x="847285" y="5247587"/>
            <a:ext cx="3474028" cy="369332"/>
          </a:xfrm>
          <a:prstGeom prst="rect">
            <a:avLst/>
          </a:prstGeom>
          <a:noFill/>
        </p:spPr>
        <p:txBody>
          <a:bodyPr wrap="square" rtlCol="0">
            <a:spAutoFit/>
          </a:bodyPr>
          <a:lstStyle>
            <a:defPPr>
              <a:defRPr lang="en-US"/>
            </a:defPPr>
            <a:lvl1pPr marL="285750" indent="-285750">
              <a:buFont typeface="Arial" panose="020B0604020202020204" pitchFamily="34" charset="0"/>
              <a:buChar char="•"/>
            </a:lvl1pPr>
          </a:lstStyle>
          <a:p>
            <a:r>
              <a:rPr lang="zh-CN" altLang="en-US" dirty="0"/>
              <a:t>利用机器学习训练的成像系统</a:t>
            </a:r>
          </a:p>
        </p:txBody>
      </p:sp>
      <p:cxnSp>
        <p:nvCxnSpPr>
          <p:cNvPr id="15" name="Straight Connector 14">
            <a:extLst>
              <a:ext uri="{FF2B5EF4-FFF2-40B4-BE49-F238E27FC236}">
                <a16:creationId xmlns:a16="http://schemas.microsoft.com/office/drawing/2014/main" id="{028C750E-7FF5-4060-8C31-767CAC40ED1F}"/>
              </a:ext>
            </a:extLst>
          </p:cNvPr>
          <p:cNvCxnSpPr/>
          <p:nvPr/>
        </p:nvCxnSpPr>
        <p:spPr>
          <a:xfrm>
            <a:off x="813733"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90F5AF8-0192-4C89-925F-94FE643EA05E}"/>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成像技术</a:t>
            </a:r>
          </a:p>
        </p:txBody>
      </p:sp>
      <p:sp>
        <p:nvSpPr>
          <p:cNvPr id="17" name="Rectangle 28">
            <a:extLst>
              <a:ext uri="{FF2B5EF4-FFF2-40B4-BE49-F238E27FC236}">
                <a16:creationId xmlns:a16="http://schemas.microsoft.com/office/drawing/2014/main" id="{19A4C8B0-5D61-4A40-A486-8B9DF37B7DEF}"/>
              </a:ext>
            </a:extLst>
          </p:cNvPr>
          <p:cNvSpPr/>
          <p:nvPr/>
        </p:nvSpPr>
        <p:spPr>
          <a:xfrm>
            <a:off x="847287" y="1857029"/>
            <a:ext cx="3464654" cy="3007922"/>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18" name="TextBox 7">
            <a:extLst>
              <a:ext uri="{FF2B5EF4-FFF2-40B4-BE49-F238E27FC236}">
                <a16:creationId xmlns:a16="http://schemas.microsoft.com/office/drawing/2014/main" id="{6FB57571-835A-460D-9085-505114A004A1}"/>
              </a:ext>
            </a:extLst>
          </p:cNvPr>
          <p:cNvSpPr txBox="1"/>
          <p:nvPr/>
        </p:nvSpPr>
        <p:spPr>
          <a:xfrm>
            <a:off x="847285" y="1857027"/>
            <a:ext cx="3464653"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超材料成像</a:t>
            </a:r>
          </a:p>
        </p:txBody>
      </p:sp>
      <p:sp>
        <p:nvSpPr>
          <p:cNvPr id="19" name="Rectangle 28">
            <a:extLst>
              <a:ext uri="{FF2B5EF4-FFF2-40B4-BE49-F238E27FC236}">
                <a16:creationId xmlns:a16="http://schemas.microsoft.com/office/drawing/2014/main" id="{E17BD1A1-4A24-4068-A0F2-5236EF3D246C}"/>
              </a:ext>
            </a:extLst>
          </p:cNvPr>
          <p:cNvSpPr/>
          <p:nvPr/>
        </p:nvSpPr>
        <p:spPr>
          <a:xfrm>
            <a:off x="4877114" y="1819635"/>
            <a:ext cx="3464654" cy="3007922"/>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20" name="TextBox 7">
            <a:extLst>
              <a:ext uri="{FF2B5EF4-FFF2-40B4-BE49-F238E27FC236}">
                <a16:creationId xmlns:a16="http://schemas.microsoft.com/office/drawing/2014/main" id="{2EBC3002-67D6-437C-A0ED-AA79A7F07CA3}"/>
              </a:ext>
            </a:extLst>
          </p:cNvPr>
          <p:cNvSpPr txBox="1"/>
          <p:nvPr/>
        </p:nvSpPr>
        <p:spPr>
          <a:xfrm>
            <a:off x="4877112" y="1819633"/>
            <a:ext cx="3464653"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宽频超材料成像</a:t>
            </a:r>
          </a:p>
        </p:txBody>
      </p:sp>
      <p:sp>
        <p:nvSpPr>
          <p:cNvPr id="21" name="Rectangle 20">
            <a:extLst>
              <a:ext uri="{FF2B5EF4-FFF2-40B4-BE49-F238E27FC236}">
                <a16:creationId xmlns:a16="http://schemas.microsoft.com/office/drawing/2014/main" id="{79C3BFDA-67AF-4CC6-AE76-43977B686620}"/>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22" name="TextBox 21">
            <a:extLst>
              <a:ext uri="{FF2B5EF4-FFF2-40B4-BE49-F238E27FC236}">
                <a16:creationId xmlns:a16="http://schemas.microsoft.com/office/drawing/2014/main" id="{568E3926-D5B0-43B5-BEF8-3D88FBCEFB07}"/>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24</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spTree>
    <p:extLst>
      <p:ext uri="{BB962C8B-B14F-4D97-AF65-F5344CB8AC3E}">
        <p14:creationId xmlns:p14="http://schemas.microsoft.com/office/powerpoint/2010/main" val="7269868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1FB43061-981C-4C69-A06C-406E18B931A5}"/>
              </a:ext>
            </a:extLst>
          </p:cNvPr>
          <p:cNvCxnSpPr/>
          <p:nvPr/>
        </p:nvCxnSpPr>
        <p:spPr>
          <a:xfrm>
            <a:off x="813733"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F8EE7D0-B2ED-4CC4-9A58-6469940D8CDE}"/>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多用户通信</a:t>
            </a:r>
          </a:p>
        </p:txBody>
      </p:sp>
      <p:pic>
        <p:nvPicPr>
          <p:cNvPr id="6" name="图片 3">
            <a:extLst>
              <a:ext uri="{FF2B5EF4-FFF2-40B4-BE49-F238E27FC236}">
                <a16:creationId xmlns:a16="http://schemas.microsoft.com/office/drawing/2014/main" id="{3EE3718D-AACE-49B0-B2CF-E724A3B6D2DE}"/>
              </a:ext>
            </a:extLst>
          </p:cNvPr>
          <p:cNvPicPr/>
          <p:nvPr/>
        </p:nvPicPr>
        <p:blipFill>
          <a:blip r:embed="rId2"/>
          <a:stretch>
            <a:fillRect/>
          </a:stretch>
        </p:blipFill>
        <p:spPr>
          <a:xfrm>
            <a:off x="972598" y="2235855"/>
            <a:ext cx="3069908" cy="2536984"/>
          </a:xfrm>
          <a:prstGeom prst="rect">
            <a:avLst/>
          </a:prstGeom>
        </p:spPr>
      </p:pic>
      <p:pic>
        <p:nvPicPr>
          <p:cNvPr id="7" name="图片 6">
            <a:extLst>
              <a:ext uri="{FF2B5EF4-FFF2-40B4-BE49-F238E27FC236}">
                <a16:creationId xmlns:a16="http://schemas.microsoft.com/office/drawing/2014/main" id="{43989938-98E2-4D8A-A556-498D1DCE5CF0}"/>
              </a:ext>
            </a:extLst>
          </p:cNvPr>
          <p:cNvPicPr>
            <a:picLocks noChangeAspect="1"/>
          </p:cNvPicPr>
          <p:nvPr/>
        </p:nvPicPr>
        <p:blipFill>
          <a:blip r:embed="rId3"/>
          <a:stretch>
            <a:fillRect/>
          </a:stretch>
        </p:blipFill>
        <p:spPr>
          <a:xfrm>
            <a:off x="4977644" y="2551808"/>
            <a:ext cx="3364121" cy="2080229"/>
          </a:xfrm>
          <a:prstGeom prst="rect">
            <a:avLst/>
          </a:prstGeom>
        </p:spPr>
      </p:pic>
      <p:sp>
        <p:nvSpPr>
          <p:cNvPr id="8" name="文本框 4">
            <a:extLst>
              <a:ext uri="{FF2B5EF4-FFF2-40B4-BE49-F238E27FC236}">
                <a16:creationId xmlns:a16="http://schemas.microsoft.com/office/drawing/2014/main" id="{2C08220A-6CF2-45CC-A534-F760CFD91BEF}"/>
              </a:ext>
            </a:extLst>
          </p:cNvPr>
          <p:cNvSpPr txBox="1"/>
          <p:nvPr/>
        </p:nvSpPr>
        <p:spPr>
          <a:xfrm>
            <a:off x="793076" y="4934156"/>
            <a:ext cx="3573070" cy="646331"/>
          </a:xfrm>
          <a:prstGeom prst="rect">
            <a:avLst/>
          </a:prstGeom>
          <a:noFill/>
        </p:spPr>
        <p:txBody>
          <a:bodyPr wrap="square" rtlCol="0">
            <a:spAutoFit/>
          </a:bodyPr>
          <a:lstStyle>
            <a:defPPr>
              <a:defRPr lang="en-US"/>
            </a:defPPr>
            <a:lvl1pPr marL="285750" indent="-285750">
              <a:buFont typeface="Arial" panose="020B0604020202020204" pitchFamily="34" charset="0"/>
              <a:buChar char="•"/>
            </a:lvl1pPr>
          </a:lstStyle>
          <a:p>
            <a:r>
              <a:rPr lang="zh-CN" altLang="en-US" dirty="0"/>
              <a:t>对于谐波利用的实现，也可利用在加密通信中</a:t>
            </a:r>
          </a:p>
        </p:txBody>
      </p:sp>
      <p:sp>
        <p:nvSpPr>
          <p:cNvPr id="9" name="文本框 7">
            <a:extLst>
              <a:ext uri="{FF2B5EF4-FFF2-40B4-BE49-F238E27FC236}">
                <a16:creationId xmlns:a16="http://schemas.microsoft.com/office/drawing/2014/main" id="{CD2B8255-0878-45A6-84D5-E14E72DE47D3}"/>
              </a:ext>
            </a:extLst>
          </p:cNvPr>
          <p:cNvSpPr txBox="1"/>
          <p:nvPr/>
        </p:nvSpPr>
        <p:spPr>
          <a:xfrm>
            <a:off x="4877112" y="4922348"/>
            <a:ext cx="3345945" cy="646331"/>
          </a:xfrm>
          <a:prstGeom prst="rect">
            <a:avLst/>
          </a:prstGeom>
          <a:noFill/>
        </p:spPr>
        <p:txBody>
          <a:bodyPr wrap="square" rtlCol="0">
            <a:spAutoFit/>
          </a:bodyPr>
          <a:lstStyle>
            <a:defPPr>
              <a:defRPr lang="en-US"/>
            </a:defPPr>
            <a:lvl1pPr marL="285750" indent="-285750">
              <a:buFont typeface="Arial" panose="020B0604020202020204" pitchFamily="34" charset="0"/>
              <a:buChar char="•"/>
            </a:lvl1pPr>
          </a:lstStyle>
          <a:p>
            <a:r>
              <a:rPr lang="zh-CN" altLang="en-US" dirty="0"/>
              <a:t>通过巧妙的编码模式实现同时传输</a:t>
            </a:r>
          </a:p>
        </p:txBody>
      </p:sp>
      <p:sp>
        <p:nvSpPr>
          <p:cNvPr id="10" name="Rectangle 28">
            <a:extLst>
              <a:ext uri="{FF2B5EF4-FFF2-40B4-BE49-F238E27FC236}">
                <a16:creationId xmlns:a16="http://schemas.microsoft.com/office/drawing/2014/main" id="{8483886F-FA5D-42B6-A545-3CA8FFB802A9}"/>
              </a:ext>
            </a:extLst>
          </p:cNvPr>
          <p:cNvSpPr/>
          <p:nvPr/>
        </p:nvSpPr>
        <p:spPr>
          <a:xfrm>
            <a:off x="847287" y="1857029"/>
            <a:ext cx="3464654" cy="3007922"/>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11" name="TextBox 7">
            <a:extLst>
              <a:ext uri="{FF2B5EF4-FFF2-40B4-BE49-F238E27FC236}">
                <a16:creationId xmlns:a16="http://schemas.microsoft.com/office/drawing/2014/main" id="{1505CD2A-4AB8-4555-A16F-1049EE07A25C}"/>
              </a:ext>
            </a:extLst>
          </p:cNvPr>
          <p:cNvSpPr txBox="1"/>
          <p:nvPr/>
        </p:nvSpPr>
        <p:spPr>
          <a:xfrm>
            <a:off x="847285" y="1857027"/>
            <a:ext cx="3464653"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加密 </a:t>
            </a:r>
            <a:r>
              <a:rPr lang="en-US" altLang="zh-CN" dirty="0"/>
              <a:t>MIMO </a:t>
            </a:r>
            <a:r>
              <a:rPr lang="zh-CN" altLang="en-US" dirty="0"/>
              <a:t>通信</a:t>
            </a:r>
          </a:p>
        </p:txBody>
      </p:sp>
      <p:sp>
        <p:nvSpPr>
          <p:cNvPr id="12" name="Rectangle 28">
            <a:extLst>
              <a:ext uri="{FF2B5EF4-FFF2-40B4-BE49-F238E27FC236}">
                <a16:creationId xmlns:a16="http://schemas.microsoft.com/office/drawing/2014/main" id="{F7F07A1B-F51C-4964-B781-D6B2830F0B79}"/>
              </a:ext>
            </a:extLst>
          </p:cNvPr>
          <p:cNvSpPr/>
          <p:nvPr/>
        </p:nvSpPr>
        <p:spPr>
          <a:xfrm>
            <a:off x="4877114" y="1819635"/>
            <a:ext cx="3464654" cy="3007922"/>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13" name="TextBox 7">
            <a:extLst>
              <a:ext uri="{FF2B5EF4-FFF2-40B4-BE49-F238E27FC236}">
                <a16:creationId xmlns:a16="http://schemas.microsoft.com/office/drawing/2014/main" id="{D10278C6-7D93-451E-8CBA-F4E38C0EA92F}"/>
              </a:ext>
            </a:extLst>
          </p:cNvPr>
          <p:cNvSpPr txBox="1"/>
          <p:nvPr/>
        </p:nvSpPr>
        <p:spPr>
          <a:xfrm>
            <a:off x="4877112" y="1819633"/>
            <a:ext cx="3464653"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时分、空分、频分复用</a:t>
            </a:r>
            <a:endParaRPr lang="en-US" altLang="zh-CN" dirty="0"/>
          </a:p>
        </p:txBody>
      </p:sp>
      <p:sp>
        <p:nvSpPr>
          <p:cNvPr id="14" name="Rectangle 13">
            <a:extLst>
              <a:ext uri="{FF2B5EF4-FFF2-40B4-BE49-F238E27FC236}">
                <a16:creationId xmlns:a16="http://schemas.microsoft.com/office/drawing/2014/main" id="{6B0AEBE4-B616-438A-BFCB-87BF30E618D0}"/>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15" name="TextBox 14">
            <a:extLst>
              <a:ext uri="{FF2B5EF4-FFF2-40B4-BE49-F238E27FC236}">
                <a16:creationId xmlns:a16="http://schemas.microsoft.com/office/drawing/2014/main" id="{C0780905-E74A-4112-8C58-43E646553F80}"/>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25</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sp>
        <p:nvSpPr>
          <p:cNvPr id="17" name="TextBox 16">
            <a:extLst>
              <a:ext uri="{FF2B5EF4-FFF2-40B4-BE49-F238E27FC236}">
                <a16:creationId xmlns:a16="http://schemas.microsoft.com/office/drawing/2014/main" id="{B091B4DB-5CCF-486C-8F9A-F12423288B21}"/>
              </a:ext>
            </a:extLst>
          </p:cNvPr>
          <p:cNvSpPr txBox="1"/>
          <p:nvPr/>
        </p:nvSpPr>
        <p:spPr>
          <a:xfrm>
            <a:off x="847285" y="5875575"/>
            <a:ext cx="6098799" cy="369332"/>
          </a:xfrm>
          <a:prstGeom prst="rect">
            <a:avLst/>
          </a:prstGeom>
          <a:noFill/>
        </p:spPr>
        <p:txBody>
          <a:bodyPr wrap="square">
            <a:spAutoFit/>
          </a:bodyPr>
          <a:lstStyle/>
          <a:p>
            <a:pPr marL="285750" indent="-285750">
              <a:buFont typeface="Arial" panose="020B0604020202020204" pitchFamily="34" charset="0"/>
              <a:buChar char="•"/>
            </a:pPr>
            <a:r>
              <a:rPr lang="zh-CN" altLang="en-US" dirty="0"/>
              <a:t>重点在于实现低功耗的快速时间调制表面</a:t>
            </a:r>
            <a:endParaRPr lang="en-US" altLang="zh-CN" dirty="0"/>
          </a:p>
        </p:txBody>
      </p:sp>
    </p:spTree>
    <p:extLst>
      <p:ext uri="{BB962C8B-B14F-4D97-AF65-F5344CB8AC3E}">
        <p14:creationId xmlns:p14="http://schemas.microsoft.com/office/powerpoint/2010/main" val="375507489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9F34EFEB-84E3-44C3-83BC-A5E0C672BDD5}"/>
              </a:ext>
            </a:extLst>
          </p:cNvPr>
          <p:cNvSpPr txBox="1"/>
          <p:nvPr/>
        </p:nvSpPr>
        <p:spPr>
          <a:xfrm>
            <a:off x="135384" y="1488440"/>
            <a:ext cx="9008615" cy="4662815"/>
          </a:xfrm>
          <a:prstGeom prst="rect">
            <a:avLst/>
          </a:prstGeom>
          <a:noFill/>
        </p:spPr>
        <p:txBody>
          <a:bodyPr wrap="square" rtlCol="0">
            <a:spAutoFit/>
          </a:bodyPr>
          <a:lstStyle/>
          <a:p>
            <a:r>
              <a:rPr lang="en-US" altLang="zh-CN" sz="1350" dirty="0"/>
              <a:t>[1] Viktor G </a:t>
            </a:r>
            <a:r>
              <a:rPr lang="en-US" altLang="zh-CN" sz="1350" dirty="0" err="1"/>
              <a:t>Veselago</a:t>
            </a:r>
            <a:r>
              <a:rPr lang="en-US" altLang="zh-CN" sz="1350" dirty="0"/>
              <a:t> 1968 </a:t>
            </a:r>
            <a:r>
              <a:rPr lang="en-US" altLang="zh-CN" sz="1350" dirty="0" err="1"/>
              <a:t>Sov</a:t>
            </a:r>
            <a:r>
              <a:rPr lang="en-US" altLang="zh-CN" sz="1350" dirty="0"/>
              <a:t>. Phys. </a:t>
            </a:r>
            <a:r>
              <a:rPr lang="en-US" altLang="zh-CN" sz="1350" dirty="0" err="1"/>
              <a:t>Usp</a:t>
            </a:r>
            <a:r>
              <a:rPr lang="en-US" altLang="zh-CN" sz="1350" dirty="0"/>
              <a:t>. 10 509 </a:t>
            </a:r>
          </a:p>
          <a:p>
            <a:r>
              <a:rPr lang="en-US" altLang="zh-CN" sz="1350" dirty="0"/>
              <a:t>[2] </a:t>
            </a:r>
            <a:r>
              <a:rPr lang="en-US" altLang="zh-CN" sz="1350" dirty="0" err="1"/>
              <a:t>Pendry</a:t>
            </a:r>
            <a:r>
              <a:rPr lang="en-US" altLang="zh-CN" sz="1350" dirty="0"/>
              <a:t> JB, et al. Magnetism from conductors and enhanced nonlinear phenomena. 2000;47(11):2075–84.</a:t>
            </a:r>
          </a:p>
          <a:p>
            <a:r>
              <a:rPr lang="en-US" altLang="zh-CN" sz="1350" dirty="0"/>
              <a:t>[3] Yang F, et al. DC electric invisibility cloak. Phys Rev Lett. 2012;109(5):053902.</a:t>
            </a:r>
          </a:p>
          <a:p>
            <a:r>
              <a:rPr lang="en-US" altLang="zh-CN" sz="1350" dirty="0"/>
              <a:t>[4] Bao, Lei, et al. "Multi-beam forming and controls by </a:t>
            </a:r>
            <a:r>
              <a:rPr lang="en-US" altLang="zh-CN" sz="1350" dirty="0" err="1"/>
              <a:t>metasurface</a:t>
            </a:r>
            <a:r>
              <a:rPr lang="en-US" altLang="zh-CN" sz="1350" dirty="0"/>
              <a:t> with phase and amplitude modulations." IEEE Transactions on Antennas and Propagation 67.10 (2019): 6680-6685.</a:t>
            </a:r>
          </a:p>
          <a:p>
            <a:r>
              <a:rPr lang="en-US" altLang="zh-CN" sz="1350" dirty="0"/>
              <a:t>[5] Zhang, </a:t>
            </a:r>
            <a:r>
              <a:rPr lang="en-US" altLang="zh-CN" sz="1350" dirty="0" err="1"/>
              <a:t>Xueqian</a:t>
            </a:r>
            <a:r>
              <a:rPr lang="en-US" altLang="zh-CN" sz="1350" dirty="0"/>
              <a:t>, et al. "Broadband terahertz wave deflection based on C‐shape complex metamaterials with phase discontinuities." Advanced Materials 25.33 (2013): 4567-4572.</a:t>
            </a:r>
            <a:endParaRPr lang="zh-CN" altLang="en-US" sz="1350" dirty="0"/>
          </a:p>
          <a:p>
            <a:r>
              <a:rPr lang="en-US" altLang="zh-CN" sz="1350" dirty="0"/>
              <a:t>[6] Cui TJ, et al. Coding metamaterials, digital metamaterials and programmable metamaterials. Light Sci Appl. 2014;3:e218.</a:t>
            </a:r>
            <a:endParaRPr lang="zh-CN" altLang="en-US" sz="1350" dirty="0"/>
          </a:p>
          <a:p>
            <a:r>
              <a:rPr lang="en-US" altLang="zh-CN" sz="1350" dirty="0"/>
              <a:t>[7] Zhang, Lei, et al. "Space-time-coding digital </a:t>
            </a:r>
            <a:r>
              <a:rPr lang="en-US" altLang="zh-CN" sz="1350" dirty="0" err="1"/>
              <a:t>metasurfaces</a:t>
            </a:r>
            <a:r>
              <a:rPr lang="en-US" altLang="zh-CN" sz="1350" dirty="0"/>
              <a:t>." Nature communications 9.1 (2018): 1-11.</a:t>
            </a:r>
            <a:endParaRPr lang="zh-CN" altLang="en-US" sz="1350" dirty="0"/>
          </a:p>
          <a:p>
            <a:r>
              <a:rPr lang="en-US" altLang="zh-CN" sz="1350" dirty="0"/>
              <a:t>[8] Cao A, Chen Z, Fan K, You Y and He C (2020) Construction of a Cost-Effective Phased Array Through High-Efficiency</a:t>
            </a:r>
          </a:p>
          <a:p>
            <a:r>
              <a:rPr lang="en-US" altLang="zh-CN" sz="1350" dirty="0"/>
              <a:t>Transmissive Programable </a:t>
            </a:r>
            <a:r>
              <a:rPr lang="en-US" altLang="zh-CN" sz="1350" dirty="0" err="1"/>
              <a:t>Metasurface</a:t>
            </a:r>
            <a:r>
              <a:rPr lang="en-US" altLang="zh-CN" sz="1350" dirty="0"/>
              <a:t>. Front. Phys. 8:589334.</a:t>
            </a:r>
          </a:p>
          <a:p>
            <a:r>
              <a:rPr lang="en-US" altLang="zh-CN" sz="1350" dirty="0"/>
              <a:t>[9] Venkatesh, Suresh, et al. "A high-speed programmable and scalable terahertz holographic </a:t>
            </a:r>
            <a:r>
              <a:rPr lang="en-US" altLang="zh-CN" sz="1350" dirty="0" err="1"/>
              <a:t>metasurface</a:t>
            </a:r>
            <a:r>
              <a:rPr lang="en-US" altLang="zh-CN" sz="1350" dirty="0"/>
              <a:t> based on tiled CMOS chips." Nature Electronics 3.12 (2020): 785-793.</a:t>
            </a:r>
            <a:endParaRPr lang="zh-CN" altLang="en-US" sz="1350" dirty="0"/>
          </a:p>
          <a:p>
            <a:r>
              <a:rPr lang="en-US" altLang="zh-CN" sz="1350" dirty="0"/>
              <a:t>[10] Gao L-H, et al. Broadband diffusion of terahertz waves by multi-bit coding </a:t>
            </a:r>
            <a:r>
              <a:rPr lang="en-US" altLang="zh-CN" sz="1350" dirty="0" err="1"/>
              <a:t>metasurfaces</a:t>
            </a:r>
            <a:r>
              <a:rPr lang="en-US" altLang="zh-CN" sz="1350" dirty="0"/>
              <a:t>. Light Sci Appl. 2015;4:e324.</a:t>
            </a:r>
          </a:p>
          <a:p>
            <a:r>
              <a:rPr lang="en-US" altLang="zh-CN" sz="1350" dirty="0"/>
              <a:t>[11] NI X J, KILDISHEV A V, SHALAEV V M. </a:t>
            </a:r>
            <a:r>
              <a:rPr lang="en-US" altLang="zh-CN" sz="1350" dirty="0" err="1"/>
              <a:t>Metasurface</a:t>
            </a:r>
            <a:r>
              <a:rPr lang="en-US" altLang="zh-CN" sz="1350" dirty="0"/>
              <a:t> holograms for visible light[J]. Nature Communications, 2013, 4(1): 2807.doi: 10.1038/ncomms3807</a:t>
            </a:r>
            <a:endParaRPr lang="zh-CN" altLang="en-US" sz="1350" dirty="0"/>
          </a:p>
          <a:p>
            <a:r>
              <a:rPr lang="en-US" altLang="zh-CN" sz="1350" dirty="0"/>
              <a:t>[12] Zhao J, et al. Achieving flexible low-scattering </a:t>
            </a:r>
            <a:r>
              <a:rPr lang="en-US" altLang="zh-CN" sz="1350" dirty="0" err="1"/>
              <a:t>metasurface</a:t>
            </a:r>
            <a:r>
              <a:rPr lang="en-US" altLang="zh-CN" sz="1350" dirty="0"/>
              <a:t> based on randomly distribution of meta-elements. </a:t>
            </a:r>
            <a:r>
              <a:rPr lang="en-US" altLang="zh-CN" sz="1350" dirty="0" err="1"/>
              <a:t>Opt</a:t>
            </a:r>
            <a:endParaRPr lang="en-US" altLang="zh-CN" sz="1350" dirty="0"/>
          </a:p>
          <a:p>
            <a:r>
              <a:rPr lang="en-US" altLang="zh-CN" sz="1350" dirty="0"/>
              <a:t>Express. 2016;24(24):27849–57.</a:t>
            </a:r>
            <a:endParaRPr lang="zh-CN" altLang="en-US" sz="1350" dirty="0"/>
          </a:p>
          <a:p>
            <a:r>
              <a:rPr lang="en-US" altLang="zh-CN" sz="1350" dirty="0"/>
              <a:t>[13] Cong, L., Cao, W., Zhang, X., Tian, Z., Gu, J., Singh, R., … Zhang, W. (2013). A perfect metamaterial polarization rotator. Applied Physics Letters, 103(17), 171107. doi:10.1063/1.4826536</a:t>
            </a:r>
            <a:endParaRPr lang="zh-CN" altLang="en-US" sz="1350" dirty="0"/>
          </a:p>
          <a:p>
            <a:r>
              <a:rPr lang="en-US" altLang="zh-CN" sz="1350" dirty="0"/>
              <a:t>[14] Yu, </a:t>
            </a:r>
            <a:r>
              <a:rPr lang="en-US" altLang="zh-CN" sz="1350" dirty="0" err="1"/>
              <a:t>Nanfang</a:t>
            </a:r>
            <a:r>
              <a:rPr lang="en-US" altLang="zh-CN" sz="1350" dirty="0"/>
              <a:t>, et al. "Light propagation with phase discontinuities: generalized laws of reflection and refraction." science 334.6054 (2011): 333-337.</a:t>
            </a:r>
            <a:endParaRPr lang="zh-CN" altLang="en-US" sz="1350" dirty="0"/>
          </a:p>
        </p:txBody>
      </p:sp>
      <p:sp>
        <p:nvSpPr>
          <p:cNvPr id="3" name="Rectangle 2">
            <a:extLst>
              <a:ext uri="{FF2B5EF4-FFF2-40B4-BE49-F238E27FC236}">
                <a16:creationId xmlns:a16="http://schemas.microsoft.com/office/drawing/2014/main" id="{E14700B7-164A-4E4B-9283-A183BF762986}"/>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5" name="TextBox 4">
            <a:extLst>
              <a:ext uri="{FF2B5EF4-FFF2-40B4-BE49-F238E27FC236}">
                <a16:creationId xmlns:a16="http://schemas.microsoft.com/office/drawing/2014/main" id="{45797F96-0B2A-4F8E-A8BD-D3FF695DA88D}"/>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26</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6" name="Straight Connector 5">
            <a:extLst>
              <a:ext uri="{FF2B5EF4-FFF2-40B4-BE49-F238E27FC236}">
                <a16:creationId xmlns:a16="http://schemas.microsoft.com/office/drawing/2014/main" id="{D9F1E27A-9325-4ACE-8310-E9C7AC625E6F}"/>
              </a:ext>
            </a:extLst>
          </p:cNvPr>
          <p:cNvCxnSpPr/>
          <p:nvPr/>
        </p:nvCxnSpPr>
        <p:spPr>
          <a:xfrm>
            <a:off x="813733"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A610481-390E-4732-B564-02FC7B887E2C}"/>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参考文献</a:t>
            </a:r>
          </a:p>
        </p:txBody>
      </p:sp>
    </p:spTree>
    <p:extLst>
      <p:ext uri="{BB962C8B-B14F-4D97-AF65-F5344CB8AC3E}">
        <p14:creationId xmlns:p14="http://schemas.microsoft.com/office/powerpoint/2010/main" val="421447714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64F93C13-0F9C-47B7-9E05-4094BBFEE4B5}"/>
              </a:ext>
            </a:extLst>
          </p:cNvPr>
          <p:cNvSpPr txBox="1"/>
          <p:nvPr/>
        </p:nvSpPr>
        <p:spPr>
          <a:xfrm>
            <a:off x="442642" y="1749904"/>
            <a:ext cx="7976586" cy="4247317"/>
          </a:xfrm>
          <a:prstGeom prst="rect">
            <a:avLst/>
          </a:prstGeom>
          <a:noFill/>
        </p:spPr>
        <p:txBody>
          <a:bodyPr wrap="square">
            <a:spAutoFit/>
          </a:bodyPr>
          <a:lstStyle/>
          <a:p>
            <a:r>
              <a:rPr lang="en-US" altLang="zh-CN" sz="1350" dirty="0"/>
              <a:t>[15] Liu S, et al. Convolution operations on coding </a:t>
            </a:r>
            <a:r>
              <a:rPr lang="en-US" altLang="zh-CN" sz="1350" dirty="0" err="1"/>
              <a:t>Metasurface</a:t>
            </a:r>
            <a:r>
              <a:rPr lang="en-US" altLang="zh-CN" sz="1350" dirty="0"/>
              <a:t> to reach flexible and continuous controls of terahertz. Adv Sci. 2016;3(10):1600156.</a:t>
            </a:r>
          </a:p>
          <a:p>
            <a:r>
              <a:rPr lang="en-US" altLang="zh-CN" sz="1350" dirty="0"/>
              <a:t>[16] Dai JY, et al. Independent control of harmonic amplitudes and phases via a time-domain digital coding </a:t>
            </a:r>
            <a:r>
              <a:rPr lang="en-US" altLang="zh-CN" sz="1350" dirty="0" err="1"/>
              <a:t>metasurface</a:t>
            </a:r>
            <a:r>
              <a:rPr lang="en-US" altLang="zh-CN" sz="1350" dirty="0"/>
              <a:t>. Light Sci Appl. 2018;7:90.</a:t>
            </a:r>
            <a:endParaRPr lang="zh-CN" altLang="en-US" sz="1350" dirty="0"/>
          </a:p>
          <a:p>
            <a:r>
              <a:rPr lang="en-US" altLang="zh-CN" sz="1350" dirty="0"/>
              <a:t>[17] Zhang L, et al. Breaking reciprocity with space-time-coding digital </a:t>
            </a:r>
            <a:r>
              <a:rPr lang="en-US" altLang="zh-CN" sz="1350" dirty="0" err="1"/>
              <a:t>Metasurfaces</a:t>
            </a:r>
            <a:r>
              <a:rPr lang="en-US" altLang="zh-CN" sz="1350" dirty="0"/>
              <a:t>. Adv Mater. 2019;31(41):1904069.</a:t>
            </a:r>
            <a:endParaRPr lang="zh-CN" altLang="en-US" sz="1350" dirty="0"/>
          </a:p>
          <a:p>
            <a:r>
              <a:rPr lang="en-US" altLang="zh-CN" sz="1350" dirty="0"/>
              <a:t>[18] Li L, et al. Machine-learning reprogrammable </a:t>
            </a:r>
            <a:r>
              <a:rPr lang="en-US" altLang="zh-CN" sz="1350" dirty="0" err="1"/>
              <a:t>metasurface</a:t>
            </a:r>
            <a:r>
              <a:rPr lang="en-US" altLang="zh-CN" sz="1350" dirty="0"/>
              <a:t> imager. Nat </a:t>
            </a:r>
            <a:r>
              <a:rPr lang="en-US" altLang="zh-CN" sz="1350" dirty="0" err="1"/>
              <a:t>Commun</a:t>
            </a:r>
            <a:r>
              <a:rPr lang="en-US" altLang="zh-CN" sz="1350" dirty="0"/>
              <a:t>. 2019;10:1082.</a:t>
            </a:r>
            <a:endParaRPr lang="zh-CN" altLang="en-US" sz="1350" dirty="0"/>
          </a:p>
          <a:p>
            <a:r>
              <a:rPr lang="en-US" altLang="zh-CN" sz="1350" dirty="0"/>
              <a:t>[19] Wang, </a:t>
            </a:r>
            <a:r>
              <a:rPr lang="en-US" altLang="zh-CN" sz="1350" dirty="0" err="1"/>
              <a:t>Libo</a:t>
            </a:r>
            <a:r>
              <a:rPr lang="en-US" altLang="zh-CN" sz="1350" dirty="0"/>
              <a:t>, et al. "Single-shot and single-sensor high/super-resolution microwave imaging based on </a:t>
            </a:r>
            <a:r>
              <a:rPr lang="en-US" altLang="zh-CN" sz="1350" dirty="0" err="1"/>
              <a:t>metasurface</a:t>
            </a:r>
            <a:r>
              <a:rPr lang="en-US" altLang="zh-CN" sz="1350" dirty="0"/>
              <a:t>." Scientific reports 6.1 (2016): 1-8.</a:t>
            </a:r>
            <a:endParaRPr lang="zh-CN" altLang="en-US" sz="1350" dirty="0"/>
          </a:p>
          <a:p>
            <a:r>
              <a:rPr lang="en-US" altLang="zh-CN" sz="1350" dirty="0"/>
              <a:t>[20] Wang, </a:t>
            </a:r>
            <a:r>
              <a:rPr lang="en-US" altLang="zh-CN" sz="1350" dirty="0" err="1"/>
              <a:t>Qiu</a:t>
            </a:r>
            <a:r>
              <a:rPr lang="en-US" altLang="zh-CN" sz="1350" dirty="0"/>
              <a:t>, et al. "Broadband </a:t>
            </a:r>
            <a:r>
              <a:rPr lang="en-US" altLang="zh-CN" sz="1350" dirty="0" err="1"/>
              <a:t>metasurface</a:t>
            </a:r>
            <a:r>
              <a:rPr lang="en-US" altLang="zh-CN" sz="1350" dirty="0"/>
              <a:t> holograms: toward complete phase and amplitude engineering." Scientific reports 6.1 (2016): 1-10.</a:t>
            </a:r>
          </a:p>
          <a:p>
            <a:r>
              <a:rPr lang="en-US" altLang="zh-CN" sz="1350" dirty="0"/>
              <a:t>[21] Wan, Weiwei, </a:t>
            </a:r>
            <a:r>
              <a:rPr lang="en-US" altLang="zh-CN" sz="1350" dirty="0" err="1"/>
              <a:t>Jie</a:t>
            </a:r>
            <a:r>
              <a:rPr lang="en-US" altLang="zh-CN" sz="1350" dirty="0"/>
              <a:t> Gao, and </a:t>
            </a:r>
            <a:r>
              <a:rPr lang="en-US" altLang="zh-CN" sz="1350" dirty="0" err="1"/>
              <a:t>Xiaodong</a:t>
            </a:r>
            <a:r>
              <a:rPr lang="en-US" altLang="zh-CN" sz="1350" dirty="0"/>
              <a:t> Yang. "</a:t>
            </a:r>
            <a:r>
              <a:rPr lang="en-US" altLang="zh-CN" sz="1350" dirty="0" err="1"/>
              <a:t>Metasurface</a:t>
            </a:r>
            <a:r>
              <a:rPr lang="en-US" altLang="zh-CN" sz="1350" dirty="0"/>
              <a:t> holograms for holographic imaging." Advanced Optical Materials 5.21 (2017): 1700541.</a:t>
            </a:r>
            <a:endParaRPr lang="zh-CN" altLang="en-US" sz="1350" dirty="0"/>
          </a:p>
          <a:p>
            <a:r>
              <a:rPr lang="en-US" altLang="zh-CN" sz="1350" dirty="0"/>
              <a:t>[22] C. </a:t>
            </a:r>
            <a:r>
              <a:rPr lang="en-US" altLang="zh-CN" sz="1350" dirty="0" err="1"/>
              <a:t>Liaskos</a:t>
            </a:r>
            <a:r>
              <a:rPr lang="en-US" altLang="zh-CN" sz="1350" dirty="0"/>
              <a:t>, S. </a:t>
            </a:r>
            <a:r>
              <a:rPr lang="en-US" altLang="zh-CN" sz="1350" dirty="0" err="1"/>
              <a:t>Nie</a:t>
            </a:r>
            <a:r>
              <a:rPr lang="en-US" altLang="zh-CN" sz="1350" dirty="0"/>
              <a:t>, A. </a:t>
            </a:r>
            <a:r>
              <a:rPr lang="en-US" altLang="zh-CN" sz="1350" dirty="0" err="1"/>
              <a:t>Tsioliaridou</a:t>
            </a:r>
            <a:r>
              <a:rPr lang="en-US" altLang="zh-CN" sz="1350" dirty="0"/>
              <a:t>, A. </a:t>
            </a:r>
            <a:r>
              <a:rPr lang="en-US" altLang="zh-CN" sz="1350" dirty="0" err="1"/>
              <a:t>Pitsillides</a:t>
            </a:r>
            <a:r>
              <a:rPr lang="en-US" altLang="zh-CN" sz="1350" dirty="0"/>
              <a:t>, S. Ioannidis and I. </a:t>
            </a:r>
            <a:r>
              <a:rPr lang="en-US" altLang="zh-CN" sz="1350" dirty="0" err="1"/>
              <a:t>Akyildiz</a:t>
            </a:r>
            <a:r>
              <a:rPr lang="en-US" altLang="zh-CN" sz="1350" dirty="0"/>
              <a:t>, "A New Wireless Communication Paradigm through Software-Controlled </a:t>
            </a:r>
            <a:r>
              <a:rPr lang="en-US" altLang="zh-CN" sz="1350" dirty="0" err="1"/>
              <a:t>Metasurfaces</a:t>
            </a:r>
            <a:r>
              <a:rPr lang="en-US" altLang="zh-CN" sz="1350" dirty="0"/>
              <a:t>," in IEEE Communications Magazine, vol. 56, no. 9, pp. 162-169, Sept. 2018, </a:t>
            </a:r>
            <a:r>
              <a:rPr lang="en-US" altLang="zh-CN" sz="1350" dirty="0" err="1"/>
              <a:t>doi</a:t>
            </a:r>
            <a:r>
              <a:rPr lang="en-US" altLang="zh-CN" sz="1350" dirty="0"/>
              <a:t>: 10.1109/MCOM.2018.1700659.</a:t>
            </a:r>
            <a:endParaRPr lang="zh-CN" altLang="en-US" sz="1350" dirty="0"/>
          </a:p>
          <a:p>
            <a:r>
              <a:rPr lang="en-US" altLang="zh-CN" sz="1350" dirty="0"/>
              <a:t>[23] Zhang, Lei, et al. "A wireless communication scheme based on space-and frequency-division multiplexing using digital </a:t>
            </a:r>
            <a:r>
              <a:rPr lang="en-US" altLang="zh-CN" sz="1350" dirty="0" err="1"/>
              <a:t>metasurfaces</a:t>
            </a:r>
            <a:r>
              <a:rPr lang="en-US" altLang="zh-CN" sz="1350" dirty="0"/>
              <a:t>." Nature Electronics 4.3 (2021): 218-227.</a:t>
            </a:r>
            <a:endParaRPr lang="zh-CN" altLang="en-US" sz="1350" dirty="0"/>
          </a:p>
          <a:p>
            <a:r>
              <a:rPr lang="en-US" altLang="zh-CN" sz="1350" dirty="0"/>
              <a:t>[24] Zhao, </a:t>
            </a:r>
            <a:r>
              <a:rPr lang="en-US" altLang="zh-CN" sz="1350" dirty="0" err="1"/>
              <a:t>Hanting</a:t>
            </a:r>
            <a:r>
              <a:rPr lang="en-US" altLang="zh-CN" sz="1350" dirty="0"/>
              <a:t>, et al. "</a:t>
            </a:r>
            <a:r>
              <a:rPr lang="en-US" altLang="zh-CN" sz="1350" dirty="0" err="1"/>
              <a:t>Metasurface</a:t>
            </a:r>
            <a:r>
              <a:rPr lang="en-US" altLang="zh-CN" sz="1350" dirty="0"/>
              <a:t>-assisted massive backscatter wireless communication with commodity Wi-Fi signals." Nature communications 11.1 (2020): 1-10.</a:t>
            </a:r>
            <a:endParaRPr lang="zh-CN" altLang="en-US" sz="1350" dirty="0"/>
          </a:p>
        </p:txBody>
      </p:sp>
      <p:sp>
        <p:nvSpPr>
          <p:cNvPr id="3" name="Rectangle 2">
            <a:extLst>
              <a:ext uri="{FF2B5EF4-FFF2-40B4-BE49-F238E27FC236}">
                <a16:creationId xmlns:a16="http://schemas.microsoft.com/office/drawing/2014/main" id="{E440E021-6614-40CC-B332-F084E6318453}"/>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4" name="TextBox 3">
            <a:extLst>
              <a:ext uri="{FF2B5EF4-FFF2-40B4-BE49-F238E27FC236}">
                <a16:creationId xmlns:a16="http://schemas.microsoft.com/office/drawing/2014/main" id="{0A91F4E0-BFB0-4893-A397-579055C35078}"/>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27</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spTree>
    <p:extLst>
      <p:ext uri="{BB962C8B-B14F-4D97-AF65-F5344CB8AC3E}">
        <p14:creationId xmlns:p14="http://schemas.microsoft.com/office/powerpoint/2010/main" val="3899783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A4AEB71B-93C9-4776-B52E-3F3CD87A9A09}"/>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7" name="TextBox 6">
            <a:extLst>
              <a:ext uri="{FF2B5EF4-FFF2-40B4-BE49-F238E27FC236}">
                <a16:creationId xmlns:a16="http://schemas.microsoft.com/office/drawing/2014/main" id="{A6212000-D3B1-4565-9ADB-0F5A19059744}"/>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3</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8" name="Straight Connector 7">
            <a:extLst>
              <a:ext uri="{FF2B5EF4-FFF2-40B4-BE49-F238E27FC236}">
                <a16:creationId xmlns:a16="http://schemas.microsoft.com/office/drawing/2014/main" id="{846544B7-2763-4B55-BC51-0F186CA06AF0}"/>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15D53E4-880E-4304-9AB5-4F188B78E4AB}"/>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不同的中继实现方式</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11" name="Rectangle 10">
            <a:extLst>
              <a:ext uri="{FF2B5EF4-FFF2-40B4-BE49-F238E27FC236}">
                <a16:creationId xmlns:a16="http://schemas.microsoft.com/office/drawing/2014/main" id="{823042CE-B83B-4284-8340-E1CD923440A0}"/>
              </a:ext>
            </a:extLst>
          </p:cNvPr>
          <p:cNvSpPr/>
          <p:nvPr/>
        </p:nvSpPr>
        <p:spPr>
          <a:xfrm>
            <a:off x="987966" y="2110345"/>
            <a:ext cx="6818377" cy="59721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tx1"/>
              </a:solidFill>
              <a:effectLst/>
              <a:latin typeface="Calibri" panose="020F0502020204030204" pitchFamily="34" charset="0"/>
              <a:ea typeface="等线" panose="02010600030101010101" pitchFamily="2" charset="-122"/>
              <a:cs typeface="Times New Roman" panose="02020603050405020304" pitchFamily="18" charset="0"/>
            </a:endParaRPr>
          </a:p>
        </p:txBody>
      </p:sp>
      <p:pic>
        <p:nvPicPr>
          <p:cNvPr id="12" name="Picture 11">
            <a:extLst>
              <a:ext uri="{FF2B5EF4-FFF2-40B4-BE49-F238E27FC236}">
                <a16:creationId xmlns:a16="http://schemas.microsoft.com/office/drawing/2014/main" id="{CC7EE415-BD15-46B1-A201-58F9021810A2}"/>
              </a:ext>
            </a:extLst>
          </p:cNvPr>
          <p:cNvPicPr>
            <a:picLocks noChangeAspect="1"/>
          </p:cNvPicPr>
          <p:nvPr/>
        </p:nvPicPr>
        <p:blipFill>
          <a:blip r:embed="rId2"/>
          <a:stretch>
            <a:fillRect/>
          </a:stretch>
        </p:blipFill>
        <p:spPr>
          <a:xfrm>
            <a:off x="6287083" y="2449393"/>
            <a:ext cx="1815578" cy="1729121"/>
          </a:xfrm>
          <a:prstGeom prst="rect">
            <a:avLst/>
          </a:prstGeom>
        </p:spPr>
      </p:pic>
      <p:pic>
        <p:nvPicPr>
          <p:cNvPr id="14" name="Picture 13">
            <a:extLst>
              <a:ext uri="{FF2B5EF4-FFF2-40B4-BE49-F238E27FC236}">
                <a16:creationId xmlns:a16="http://schemas.microsoft.com/office/drawing/2014/main" id="{675BCB68-1DFE-4D94-B9D9-6ADB41B9D52B}"/>
              </a:ext>
            </a:extLst>
          </p:cNvPr>
          <p:cNvPicPr>
            <a:picLocks noChangeAspect="1"/>
          </p:cNvPicPr>
          <p:nvPr/>
        </p:nvPicPr>
        <p:blipFill rotWithShape="1">
          <a:blip r:embed="rId3"/>
          <a:srcRect b="38104"/>
          <a:stretch/>
        </p:blipFill>
        <p:spPr>
          <a:xfrm>
            <a:off x="943198" y="2449393"/>
            <a:ext cx="2180472" cy="1890790"/>
          </a:xfrm>
          <a:prstGeom prst="rect">
            <a:avLst/>
          </a:prstGeom>
        </p:spPr>
      </p:pic>
      <p:pic>
        <p:nvPicPr>
          <p:cNvPr id="16" name="Picture 15">
            <a:extLst>
              <a:ext uri="{FF2B5EF4-FFF2-40B4-BE49-F238E27FC236}">
                <a16:creationId xmlns:a16="http://schemas.microsoft.com/office/drawing/2014/main" id="{A1ACA411-EEBC-42EF-B73D-47835A886A20}"/>
              </a:ext>
            </a:extLst>
          </p:cNvPr>
          <p:cNvPicPr>
            <a:picLocks noChangeAspect="1"/>
          </p:cNvPicPr>
          <p:nvPr/>
        </p:nvPicPr>
        <p:blipFill rotWithShape="1">
          <a:blip r:embed="rId4"/>
          <a:srcRect b="41774"/>
          <a:stretch/>
        </p:blipFill>
        <p:spPr>
          <a:xfrm>
            <a:off x="3513918" y="2666003"/>
            <a:ext cx="2200469" cy="1457570"/>
          </a:xfrm>
          <a:prstGeom prst="rect">
            <a:avLst/>
          </a:prstGeom>
        </p:spPr>
      </p:pic>
      <p:sp>
        <p:nvSpPr>
          <p:cNvPr id="20" name="Rectangle 28">
            <a:extLst>
              <a:ext uri="{FF2B5EF4-FFF2-40B4-BE49-F238E27FC236}">
                <a16:creationId xmlns:a16="http://schemas.microsoft.com/office/drawing/2014/main" id="{919CCE0A-C86D-4307-ABC7-D3F54DB04DCF}"/>
              </a:ext>
            </a:extLst>
          </p:cNvPr>
          <p:cNvSpPr/>
          <p:nvPr/>
        </p:nvSpPr>
        <p:spPr>
          <a:xfrm>
            <a:off x="847287" y="2159033"/>
            <a:ext cx="2372289" cy="2181149"/>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21" name="TextBox 7">
            <a:extLst>
              <a:ext uri="{FF2B5EF4-FFF2-40B4-BE49-F238E27FC236}">
                <a16:creationId xmlns:a16="http://schemas.microsoft.com/office/drawing/2014/main" id="{2137677C-724F-41EE-82E9-DD0B0475400C}"/>
              </a:ext>
            </a:extLst>
          </p:cNvPr>
          <p:cNvSpPr txBox="1"/>
          <p:nvPr/>
        </p:nvSpPr>
        <p:spPr>
          <a:xfrm>
            <a:off x="847286" y="2159031"/>
            <a:ext cx="2372290"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透射式</a:t>
            </a:r>
            <a:endParaRPr dirty="0"/>
          </a:p>
        </p:txBody>
      </p:sp>
      <p:sp>
        <p:nvSpPr>
          <p:cNvPr id="23" name="Rectangle 28">
            <a:extLst>
              <a:ext uri="{FF2B5EF4-FFF2-40B4-BE49-F238E27FC236}">
                <a16:creationId xmlns:a16="http://schemas.microsoft.com/office/drawing/2014/main" id="{11E91C35-9AA5-4DB0-AB30-8A96C5A827D3}"/>
              </a:ext>
            </a:extLst>
          </p:cNvPr>
          <p:cNvSpPr/>
          <p:nvPr/>
        </p:nvSpPr>
        <p:spPr>
          <a:xfrm>
            <a:off x="3428010" y="2159033"/>
            <a:ext cx="2372289" cy="2181149"/>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24" name="TextBox 7">
            <a:extLst>
              <a:ext uri="{FF2B5EF4-FFF2-40B4-BE49-F238E27FC236}">
                <a16:creationId xmlns:a16="http://schemas.microsoft.com/office/drawing/2014/main" id="{AEE939EC-34B5-4D10-AF1A-7985AC05C0AF}"/>
              </a:ext>
            </a:extLst>
          </p:cNvPr>
          <p:cNvSpPr txBox="1"/>
          <p:nvPr/>
        </p:nvSpPr>
        <p:spPr>
          <a:xfrm>
            <a:off x="3428009" y="2159031"/>
            <a:ext cx="2372290"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反射型</a:t>
            </a:r>
            <a:endParaRPr dirty="0"/>
          </a:p>
        </p:txBody>
      </p:sp>
      <p:sp>
        <p:nvSpPr>
          <p:cNvPr id="26" name="Rectangle 28">
            <a:extLst>
              <a:ext uri="{FF2B5EF4-FFF2-40B4-BE49-F238E27FC236}">
                <a16:creationId xmlns:a16="http://schemas.microsoft.com/office/drawing/2014/main" id="{200A7658-551D-4325-B223-47DDE7262BD4}"/>
              </a:ext>
            </a:extLst>
          </p:cNvPr>
          <p:cNvSpPr/>
          <p:nvPr/>
        </p:nvSpPr>
        <p:spPr>
          <a:xfrm>
            <a:off x="6008729" y="2159034"/>
            <a:ext cx="2372289" cy="2181149"/>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27" name="TextBox 7">
            <a:extLst>
              <a:ext uri="{FF2B5EF4-FFF2-40B4-BE49-F238E27FC236}">
                <a16:creationId xmlns:a16="http://schemas.microsoft.com/office/drawing/2014/main" id="{EB7219B6-D2C0-4796-8C22-C7E9539F37C1}"/>
              </a:ext>
            </a:extLst>
          </p:cNvPr>
          <p:cNvSpPr txBox="1"/>
          <p:nvPr/>
        </p:nvSpPr>
        <p:spPr>
          <a:xfrm>
            <a:off x="6008728" y="2159032"/>
            <a:ext cx="2372290"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平面主动式</a:t>
            </a:r>
            <a:endParaRPr dirty="0"/>
          </a:p>
        </p:txBody>
      </p:sp>
      <p:sp>
        <p:nvSpPr>
          <p:cNvPr id="29" name="TextBox 28">
            <a:extLst>
              <a:ext uri="{FF2B5EF4-FFF2-40B4-BE49-F238E27FC236}">
                <a16:creationId xmlns:a16="http://schemas.microsoft.com/office/drawing/2014/main" id="{F5B6C2D3-E209-4B6C-9A02-EAEF1D7E15FF}"/>
              </a:ext>
            </a:extLst>
          </p:cNvPr>
          <p:cNvSpPr txBox="1"/>
          <p:nvPr/>
        </p:nvSpPr>
        <p:spPr>
          <a:xfrm>
            <a:off x="847287" y="5186483"/>
            <a:ext cx="7745727" cy="879151"/>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b="1" spc="-113" dirty="0">
                <a:solidFill>
                  <a:schemeClr val="tx1">
                    <a:lumMod val="75000"/>
                    <a:lumOff val="25000"/>
                  </a:schemeClr>
                </a:solidFill>
                <a:latin typeface="+mn-ea"/>
              </a:rPr>
              <a:t>每一种都各有千秋，哪种会成为主流？</a:t>
            </a:r>
            <a:endParaRPr lang="en-US" altLang="zh-CN" b="1" spc="-113" dirty="0">
              <a:solidFill>
                <a:schemeClr val="tx1">
                  <a:lumMod val="75000"/>
                  <a:lumOff val="25000"/>
                </a:schemeClr>
              </a:solidFill>
              <a:latin typeface="+mn-ea"/>
            </a:endParaRPr>
          </a:p>
          <a:p>
            <a:pPr marL="285750" indent="-285750">
              <a:lnSpc>
                <a:spcPct val="150000"/>
              </a:lnSpc>
              <a:buFont typeface="Arial" panose="020B0604020202020204" pitchFamily="34" charset="0"/>
              <a:buChar char="•"/>
            </a:pPr>
            <a:r>
              <a:rPr lang="zh-CN" altLang="en-US" b="1" spc="-113" dirty="0">
                <a:solidFill>
                  <a:schemeClr val="tx1">
                    <a:lumMod val="75000"/>
                    <a:lumOff val="25000"/>
                  </a:schemeClr>
                </a:solidFill>
                <a:latin typeface="+mn-ea"/>
              </a:rPr>
              <a:t>从原理上来说，透射与反射是互通的，投射式对控制电路的要求更高</a:t>
            </a:r>
            <a:endParaRPr lang="en-US" b="1" spc="-113" dirty="0">
              <a:solidFill>
                <a:schemeClr val="tx1">
                  <a:lumMod val="75000"/>
                  <a:lumOff val="25000"/>
                </a:schemeClr>
              </a:solidFill>
              <a:latin typeface="+mn-ea"/>
            </a:endParaRPr>
          </a:p>
        </p:txBody>
      </p:sp>
      <p:cxnSp>
        <p:nvCxnSpPr>
          <p:cNvPr id="30" name="Straight Connector 29">
            <a:extLst>
              <a:ext uri="{FF2B5EF4-FFF2-40B4-BE49-F238E27FC236}">
                <a16:creationId xmlns:a16="http://schemas.microsoft.com/office/drawing/2014/main" id="{B29521BF-BD49-4405-8B3A-10B3DA76ED39}"/>
              </a:ext>
            </a:extLst>
          </p:cNvPr>
          <p:cNvCxnSpPr/>
          <p:nvPr/>
        </p:nvCxnSpPr>
        <p:spPr>
          <a:xfrm>
            <a:off x="847288" y="5100500"/>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25581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DBADA46-1781-48CB-979C-74471C18CCFE}"/>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5" name="TextBox 4">
            <a:extLst>
              <a:ext uri="{FF2B5EF4-FFF2-40B4-BE49-F238E27FC236}">
                <a16:creationId xmlns:a16="http://schemas.microsoft.com/office/drawing/2014/main" id="{0805CBD1-879E-4E31-AD80-79D53165072D}"/>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4</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10" name="Straight Connector 9">
            <a:extLst>
              <a:ext uri="{FF2B5EF4-FFF2-40B4-BE49-F238E27FC236}">
                <a16:creationId xmlns:a16="http://schemas.microsoft.com/office/drawing/2014/main" id="{C1F57111-F760-46E1-A89E-5D57FB5AC776}"/>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6043179-EACE-4B2A-8861-36C59C9CFB52}"/>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静态单元的分类</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15" name="TextBox 14">
            <a:extLst>
              <a:ext uri="{FF2B5EF4-FFF2-40B4-BE49-F238E27FC236}">
                <a16:creationId xmlns:a16="http://schemas.microsoft.com/office/drawing/2014/main" id="{8A7EDFE8-C326-4AF5-B4A6-4AFD7BF704BE}"/>
              </a:ext>
            </a:extLst>
          </p:cNvPr>
          <p:cNvSpPr txBox="1"/>
          <p:nvPr/>
        </p:nvSpPr>
        <p:spPr>
          <a:xfrm>
            <a:off x="847289" y="5968701"/>
            <a:ext cx="7067725" cy="461665"/>
          </a:xfrm>
          <a:prstGeom prst="rect">
            <a:avLst/>
          </a:prstGeom>
          <a:noFill/>
        </p:spPr>
        <p:txBody>
          <a:bodyPr wrap="square">
            <a:spAutoFit/>
          </a:bodyPr>
          <a:lstStyle>
            <a:defPPr>
              <a:defRPr lang="en-US"/>
            </a:defPPr>
            <a:lvl1pPr>
              <a:defRPr sz="1200" b="0" i="0">
                <a:solidFill>
                  <a:srgbClr val="333333"/>
                </a:solidFill>
                <a:effectLst/>
                <a:latin typeface="Arial" panose="020B0604020202020204" pitchFamily="34" charset="0"/>
              </a:defRPr>
            </a:lvl1pPr>
          </a:lstStyle>
          <a:p>
            <a:r>
              <a:rPr lang="en-US" dirty="0"/>
              <a:t>Hsiao, Hui‐</a:t>
            </a:r>
            <a:r>
              <a:rPr lang="en-US" dirty="0" err="1"/>
              <a:t>Hsin</a:t>
            </a:r>
            <a:r>
              <a:rPr lang="en-US" dirty="0"/>
              <a:t>, Cheng Hung Chu, and Din Ping Tsai. "Fundamentals and applications of </a:t>
            </a:r>
            <a:r>
              <a:rPr lang="en-US" dirty="0" err="1"/>
              <a:t>metasurfaces</a:t>
            </a:r>
            <a:r>
              <a:rPr lang="en-US" dirty="0"/>
              <a:t>." Small Methods 1.4 (2017): 1600064.</a:t>
            </a:r>
          </a:p>
        </p:txBody>
      </p:sp>
      <p:pic>
        <p:nvPicPr>
          <p:cNvPr id="17" name="Picture 16">
            <a:extLst>
              <a:ext uri="{FF2B5EF4-FFF2-40B4-BE49-F238E27FC236}">
                <a16:creationId xmlns:a16="http://schemas.microsoft.com/office/drawing/2014/main" id="{5DC1EA81-37BA-4F0A-A4DC-1B0EEB6DBADD}"/>
              </a:ext>
            </a:extLst>
          </p:cNvPr>
          <p:cNvPicPr>
            <a:picLocks noChangeAspect="1"/>
          </p:cNvPicPr>
          <p:nvPr/>
        </p:nvPicPr>
        <p:blipFill>
          <a:blip r:embed="rId2"/>
          <a:stretch>
            <a:fillRect/>
          </a:stretch>
        </p:blipFill>
        <p:spPr>
          <a:xfrm>
            <a:off x="847285" y="2419084"/>
            <a:ext cx="4779151" cy="2653499"/>
          </a:xfrm>
          <a:prstGeom prst="rect">
            <a:avLst/>
          </a:prstGeom>
        </p:spPr>
      </p:pic>
      <p:sp>
        <p:nvSpPr>
          <p:cNvPr id="19" name="Rectangle 28">
            <a:extLst>
              <a:ext uri="{FF2B5EF4-FFF2-40B4-BE49-F238E27FC236}">
                <a16:creationId xmlns:a16="http://schemas.microsoft.com/office/drawing/2014/main" id="{534F0474-FEDB-428E-9B0A-068BE82875EF}"/>
              </a:ext>
            </a:extLst>
          </p:cNvPr>
          <p:cNvSpPr/>
          <p:nvPr/>
        </p:nvSpPr>
        <p:spPr>
          <a:xfrm>
            <a:off x="847287" y="2159033"/>
            <a:ext cx="4991451" cy="2980960"/>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20" name="TextBox 7">
            <a:extLst>
              <a:ext uri="{FF2B5EF4-FFF2-40B4-BE49-F238E27FC236}">
                <a16:creationId xmlns:a16="http://schemas.microsoft.com/office/drawing/2014/main" id="{9D9C48A3-AD42-48A1-9495-46431765DF01}"/>
              </a:ext>
            </a:extLst>
          </p:cNvPr>
          <p:cNvSpPr txBox="1"/>
          <p:nvPr/>
        </p:nvSpPr>
        <p:spPr>
          <a:xfrm>
            <a:off x="847285" y="2159031"/>
            <a:ext cx="4991453"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多谐振型</a:t>
            </a:r>
          </a:p>
        </p:txBody>
      </p:sp>
      <p:sp>
        <p:nvSpPr>
          <p:cNvPr id="22" name="TextBox 21">
            <a:extLst>
              <a:ext uri="{FF2B5EF4-FFF2-40B4-BE49-F238E27FC236}">
                <a16:creationId xmlns:a16="http://schemas.microsoft.com/office/drawing/2014/main" id="{29CD540D-6E20-4F82-94FA-6CCF4F17237D}"/>
              </a:ext>
            </a:extLst>
          </p:cNvPr>
          <p:cNvSpPr txBox="1"/>
          <p:nvPr/>
        </p:nvSpPr>
        <p:spPr>
          <a:xfrm>
            <a:off x="6092505" y="2419084"/>
            <a:ext cx="2606878" cy="1295868"/>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t>效率比较低下</a:t>
            </a:r>
            <a:endParaRPr lang="en-US" altLang="zh-CN" dirty="0"/>
          </a:p>
          <a:p>
            <a:pPr marL="285750" indent="-285750">
              <a:lnSpc>
                <a:spcPct val="150000"/>
              </a:lnSpc>
              <a:buFont typeface="Arial" panose="020B0604020202020204" pitchFamily="34" charset="0"/>
              <a:buChar char="•"/>
            </a:pPr>
            <a:r>
              <a:rPr lang="zh-CN" altLang="en-US" dirty="0"/>
              <a:t>依赖 </a:t>
            </a:r>
            <a:r>
              <a:rPr lang="en-US" altLang="zh-CN" dirty="0"/>
              <a:t>cross-pol </a:t>
            </a:r>
            <a:r>
              <a:rPr lang="zh-CN" altLang="en-US" dirty="0"/>
              <a:t>转化，总是污染另一个极化</a:t>
            </a:r>
            <a:endParaRPr lang="en-US" dirty="0"/>
          </a:p>
        </p:txBody>
      </p:sp>
    </p:spTree>
    <p:extLst>
      <p:ext uri="{BB962C8B-B14F-4D97-AF65-F5344CB8AC3E}">
        <p14:creationId xmlns:p14="http://schemas.microsoft.com/office/powerpoint/2010/main" val="1795736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83AC5FA-5590-4D84-B533-4342FE265B51}"/>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5" name="TextBox 4">
            <a:extLst>
              <a:ext uri="{FF2B5EF4-FFF2-40B4-BE49-F238E27FC236}">
                <a16:creationId xmlns:a16="http://schemas.microsoft.com/office/drawing/2014/main" id="{868A1786-4568-4DF6-8746-032C285EF688}"/>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5</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sp>
        <p:nvSpPr>
          <p:cNvPr id="6" name="TextBox 5">
            <a:extLst>
              <a:ext uri="{FF2B5EF4-FFF2-40B4-BE49-F238E27FC236}">
                <a16:creationId xmlns:a16="http://schemas.microsoft.com/office/drawing/2014/main" id="{665E566A-F5B2-4734-95AA-7D416E8B16C2}"/>
              </a:ext>
            </a:extLst>
          </p:cNvPr>
          <p:cNvSpPr txBox="1"/>
          <p:nvPr/>
        </p:nvSpPr>
        <p:spPr>
          <a:xfrm>
            <a:off x="847289" y="5968701"/>
            <a:ext cx="7067725" cy="461665"/>
          </a:xfrm>
          <a:prstGeom prst="rect">
            <a:avLst/>
          </a:prstGeom>
          <a:noFill/>
        </p:spPr>
        <p:txBody>
          <a:bodyPr wrap="square">
            <a:spAutoFit/>
          </a:bodyPr>
          <a:lstStyle>
            <a:defPPr>
              <a:defRPr lang="en-US"/>
            </a:defPPr>
            <a:lvl1pPr>
              <a:defRPr sz="1200" b="0" i="0">
                <a:solidFill>
                  <a:srgbClr val="333333"/>
                </a:solidFill>
                <a:effectLst/>
                <a:latin typeface="Arial" panose="020B0604020202020204" pitchFamily="34" charset="0"/>
              </a:defRPr>
            </a:lvl1pPr>
          </a:lstStyle>
          <a:p>
            <a:r>
              <a:rPr lang="en-US" dirty="0"/>
              <a:t>Hsiao, Hui‐</a:t>
            </a:r>
            <a:r>
              <a:rPr lang="en-US" dirty="0" err="1"/>
              <a:t>Hsin</a:t>
            </a:r>
            <a:r>
              <a:rPr lang="en-US" dirty="0"/>
              <a:t>, Cheng Hung Chu, and Din Ping Tsai. "Fundamentals and applications of </a:t>
            </a:r>
            <a:r>
              <a:rPr lang="en-US" dirty="0" err="1"/>
              <a:t>metasurfaces</a:t>
            </a:r>
            <a:r>
              <a:rPr lang="en-US" dirty="0"/>
              <a:t>." Small Methods 1.4 (2017): 1600064.</a:t>
            </a:r>
          </a:p>
        </p:txBody>
      </p:sp>
      <p:cxnSp>
        <p:nvCxnSpPr>
          <p:cNvPr id="7" name="Straight Connector 6">
            <a:extLst>
              <a:ext uri="{FF2B5EF4-FFF2-40B4-BE49-F238E27FC236}">
                <a16:creationId xmlns:a16="http://schemas.microsoft.com/office/drawing/2014/main" id="{911C551A-12D7-451F-8CBE-B95C86313253}"/>
              </a:ext>
            </a:extLst>
          </p:cNvPr>
          <p:cNvCxnSpPr/>
          <p:nvPr/>
        </p:nvCxnSpPr>
        <p:spPr>
          <a:xfrm>
            <a:off x="847285"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A8A6CD0-55C1-4B18-A388-C8C36CBD1B4F}"/>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静态单元的分类</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11" name="Rectangle 28">
            <a:extLst>
              <a:ext uri="{FF2B5EF4-FFF2-40B4-BE49-F238E27FC236}">
                <a16:creationId xmlns:a16="http://schemas.microsoft.com/office/drawing/2014/main" id="{E8F22372-FB5D-4691-B021-7730CEDC9B74}"/>
              </a:ext>
            </a:extLst>
          </p:cNvPr>
          <p:cNvSpPr/>
          <p:nvPr/>
        </p:nvSpPr>
        <p:spPr>
          <a:xfrm>
            <a:off x="847287" y="2159033"/>
            <a:ext cx="4991451" cy="2980960"/>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12" name="TextBox 7">
            <a:extLst>
              <a:ext uri="{FF2B5EF4-FFF2-40B4-BE49-F238E27FC236}">
                <a16:creationId xmlns:a16="http://schemas.microsoft.com/office/drawing/2014/main" id="{C1C14AFA-365F-414F-9FE4-873E130BD093}"/>
              </a:ext>
            </a:extLst>
          </p:cNvPr>
          <p:cNvSpPr txBox="1"/>
          <p:nvPr/>
        </p:nvSpPr>
        <p:spPr>
          <a:xfrm>
            <a:off x="847285" y="2159031"/>
            <a:ext cx="4991453"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基于间隙表面等离子体</a:t>
            </a:r>
          </a:p>
        </p:txBody>
      </p:sp>
      <p:pic>
        <p:nvPicPr>
          <p:cNvPr id="14" name="Picture 13">
            <a:extLst>
              <a:ext uri="{FF2B5EF4-FFF2-40B4-BE49-F238E27FC236}">
                <a16:creationId xmlns:a16="http://schemas.microsoft.com/office/drawing/2014/main" id="{9529DA67-7766-4849-AC1A-464C02403FD0}"/>
              </a:ext>
            </a:extLst>
          </p:cNvPr>
          <p:cNvPicPr>
            <a:picLocks noChangeAspect="1"/>
          </p:cNvPicPr>
          <p:nvPr/>
        </p:nvPicPr>
        <p:blipFill>
          <a:blip r:embed="rId2"/>
          <a:stretch>
            <a:fillRect/>
          </a:stretch>
        </p:blipFill>
        <p:spPr>
          <a:xfrm>
            <a:off x="1737919" y="2535245"/>
            <a:ext cx="3352800" cy="2571750"/>
          </a:xfrm>
          <a:prstGeom prst="rect">
            <a:avLst/>
          </a:prstGeom>
        </p:spPr>
      </p:pic>
      <p:sp>
        <p:nvSpPr>
          <p:cNvPr id="15" name="TextBox 14">
            <a:extLst>
              <a:ext uri="{FF2B5EF4-FFF2-40B4-BE49-F238E27FC236}">
                <a16:creationId xmlns:a16="http://schemas.microsoft.com/office/drawing/2014/main" id="{2A3FAC18-94F4-49E2-896E-ED869E9E0C93}"/>
              </a:ext>
            </a:extLst>
          </p:cNvPr>
          <p:cNvSpPr txBox="1"/>
          <p:nvPr/>
        </p:nvSpPr>
        <p:spPr>
          <a:xfrm>
            <a:off x="6092505" y="2419084"/>
            <a:ext cx="2606878" cy="1296445"/>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t>可调性能不是特别强</a:t>
            </a:r>
            <a:endParaRPr lang="en-US" altLang="zh-CN" dirty="0"/>
          </a:p>
          <a:p>
            <a:pPr marL="285750" indent="-285750">
              <a:lnSpc>
                <a:spcPct val="150000"/>
              </a:lnSpc>
              <a:buFont typeface="Arial" panose="020B0604020202020204" pitchFamily="34" charset="0"/>
              <a:buChar char="•"/>
            </a:pPr>
            <a:r>
              <a:rPr lang="zh-CN" altLang="en-US" dirty="0"/>
              <a:t>可以用传统的天线理论来分析</a:t>
            </a:r>
            <a:endParaRPr lang="en-US" dirty="0"/>
          </a:p>
        </p:txBody>
      </p:sp>
    </p:spTree>
    <p:extLst>
      <p:ext uri="{BB962C8B-B14F-4D97-AF65-F5344CB8AC3E}">
        <p14:creationId xmlns:p14="http://schemas.microsoft.com/office/powerpoint/2010/main" val="3233152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8">
            <a:extLst>
              <a:ext uri="{FF2B5EF4-FFF2-40B4-BE49-F238E27FC236}">
                <a16:creationId xmlns:a16="http://schemas.microsoft.com/office/drawing/2014/main" id="{CDAA8A58-27C9-438B-972F-85CABF32D7D0}"/>
              </a:ext>
            </a:extLst>
          </p:cNvPr>
          <p:cNvSpPr/>
          <p:nvPr/>
        </p:nvSpPr>
        <p:spPr>
          <a:xfrm>
            <a:off x="847287" y="2159033"/>
            <a:ext cx="4991451" cy="2980960"/>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7" name="TextBox 7">
            <a:extLst>
              <a:ext uri="{FF2B5EF4-FFF2-40B4-BE49-F238E27FC236}">
                <a16:creationId xmlns:a16="http://schemas.microsoft.com/office/drawing/2014/main" id="{75A4353B-0DF0-41EF-836C-176C94D4E6D0}"/>
              </a:ext>
            </a:extLst>
          </p:cNvPr>
          <p:cNvSpPr txBox="1"/>
          <p:nvPr/>
        </p:nvSpPr>
        <p:spPr>
          <a:xfrm>
            <a:off x="847285" y="2159031"/>
            <a:ext cx="4991453"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dirty="0" err="1"/>
              <a:t>Pancharatnam</a:t>
            </a:r>
            <a:r>
              <a:rPr lang="en-US" altLang="zh-CN" dirty="0"/>
              <a:t>–Berry </a:t>
            </a:r>
            <a:r>
              <a:rPr lang="zh-CN" altLang="en-US" dirty="0"/>
              <a:t>型</a:t>
            </a:r>
            <a:endParaRPr lang="en-US" altLang="zh-CN" dirty="0"/>
          </a:p>
        </p:txBody>
      </p:sp>
      <p:pic>
        <p:nvPicPr>
          <p:cNvPr id="9" name="Picture 8">
            <a:extLst>
              <a:ext uri="{FF2B5EF4-FFF2-40B4-BE49-F238E27FC236}">
                <a16:creationId xmlns:a16="http://schemas.microsoft.com/office/drawing/2014/main" id="{3D8CE617-F33F-47C7-AA9B-727547436CC4}"/>
              </a:ext>
            </a:extLst>
          </p:cNvPr>
          <p:cNvPicPr>
            <a:picLocks noChangeAspect="1"/>
          </p:cNvPicPr>
          <p:nvPr/>
        </p:nvPicPr>
        <p:blipFill>
          <a:blip r:embed="rId2"/>
          <a:stretch>
            <a:fillRect/>
          </a:stretch>
        </p:blipFill>
        <p:spPr>
          <a:xfrm>
            <a:off x="1604510" y="2500485"/>
            <a:ext cx="3477002" cy="2584770"/>
          </a:xfrm>
          <a:prstGeom prst="rect">
            <a:avLst/>
          </a:prstGeom>
        </p:spPr>
      </p:pic>
      <p:sp>
        <p:nvSpPr>
          <p:cNvPr id="11" name="TextBox 10">
            <a:extLst>
              <a:ext uri="{FF2B5EF4-FFF2-40B4-BE49-F238E27FC236}">
                <a16:creationId xmlns:a16="http://schemas.microsoft.com/office/drawing/2014/main" id="{D7AACE57-AF98-42F3-8076-D3CEAA03777B}"/>
              </a:ext>
            </a:extLst>
          </p:cNvPr>
          <p:cNvSpPr txBox="1"/>
          <p:nvPr/>
        </p:nvSpPr>
        <p:spPr>
          <a:xfrm>
            <a:off x="1027651" y="6075840"/>
            <a:ext cx="7420063" cy="461665"/>
          </a:xfrm>
          <a:prstGeom prst="rect">
            <a:avLst/>
          </a:prstGeom>
          <a:noFill/>
        </p:spPr>
        <p:txBody>
          <a:bodyPr wrap="square">
            <a:spAutoFit/>
          </a:bodyPr>
          <a:lstStyle>
            <a:defPPr>
              <a:defRPr lang="en-US"/>
            </a:defPPr>
            <a:lvl1pPr>
              <a:defRPr sz="1200" b="0" i="0">
                <a:solidFill>
                  <a:srgbClr val="333333"/>
                </a:solidFill>
                <a:effectLst/>
                <a:latin typeface="Arial" panose="020B0604020202020204" pitchFamily="34" charset="0"/>
              </a:defRPr>
            </a:lvl1pPr>
          </a:lstStyle>
          <a:p>
            <a:r>
              <a:rPr lang="en-US" dirty="0" err="1"/>
              <a:t>Tymchenko</a:t>
            </a:r>
            <a:r>
              <a:rPr lang="en-US" dirty="0"/>
              <a:t>, </a:t>
            </a:r>
            <a:r>
              <a:rPr lang="en-US" dirty="0" err="1"/>
              <a:t>Mykhailo</a:t>
            </a:r>
            <a:r>
              <a:rPr lang="en-US" dirty="0"/>
              <a:t>, et al. "Gradient nonlinear </a:t>
            </a:r>
            <a:r>
              <a:rPr lang="en-US" dirty="0" err="1"/>
              <a:t>pancharatnam</a:t>
            </a:r>
            <a:r>
              <a:rPr lang="en-US" dirty="0"/>
              <a:t>-berry </a:t>
            </a:r>
            <a:r>
              <a:rPr lang="en-US" dirty="0" err="1"/>
              <a:t>metasurfaces</a:t>
            </a:r>
            <a:r>
              <a:rPr lang="en-US" dirty="0"/>
              <a:t>." Physical review letters 115.20 (2015): 207403.</a:t>
            </a:r>
          </a:p>
        </p:txBody>
      </p:sp>
      <p:sp>
        <p:nvSpPr>
          <p:cNvPr id="12" name="Rectangle 11">
            <a:extLst>
              <a:ext uri="{FF2B5EF4-FFF2-40B4-BE49-F238E27FC236}">
                <a16:creationId xmlns:a16="http://schemas.microsoft.com/office/drawing/2014/main" id="{7160F481-60C9-4F07-94F2-C341BBA76021}"/>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13" name="TextBox 12">
            <a:extLst>
              <a:ext uri="{FF2B5EF4-FFF2-40B4-BE49-F238E27FC236}">
                <a16:creationId xmlns:a16="http://schemas.microsoft.com/office/drawing/2014/main" id="{32D40910-24BB-44E4-8864-36CAB8A6B2CA}"/>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6</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14" name="Straight Connector 13">
            <a:extLst>
              <a:ext uri="{FF2B5EF4-FFF2-40B4-BE49-F238E27FC236}">
                <a16:creationId xmlns:a16="http://schemas.microsoft.com/office/drawing/2014/main" id="{1105A8A2-F7F7-4A50-96F1-AC84B99CDD0D}"/>
              </a:ext>
            </a:extLst>
          </p:cNvPr>
          <p:cNvCxnSpPr/>
          <p:nvPr/>
        </p:nvCxnSpPr>
        <p:spPr>
          <a:xfrm>
            <a:off x="847285"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47263166-6C8D-4622-959F-5D9B8DEFED62}"/>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静态单元的分类</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16" name="TextBox 15">
            <a:extLst>
              <a:ext uri="{FF2B5EF4-FFF2-40B4-BE49-F238E27FC236}">
                <a16:creationId xmlns:a16="http://schemas.microsoft.com/office/drawing/2014/main" id="{90AD6C1C-3B83-42A2-A87A-F51622E4D934}"/>
              </a:ext>
            </a:extLst>
          </p:cNvPr>
          <p:cNvSpPr txBox="1"/>
          <p:nvPr/>
        </p:nvSpPr>
        <p:spPr>
          <a:xfrm>
            <a:off x="6092504" y="2419084"/>
            <a:ext cx="2833381" cy="880947"/>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t>带宽等各方面性能较好</a:t>
            </a:r>
            <a:endParaRPr lang="en-US" altLang="zh-CN" dirty="0"/>
          </a:p>
          <a:p>
            <a:pPr marL="285750" indent="-285750">
              <a:lnSpc>
                <a:spcPct val="150000"/>
              </a:lnSpc>
              <a:buFont typeface="Arial" panose="020B0604020202020204" pitchFamily="34" charset="0"/>
              <a:buChar char="•"/>
            </a:pPr>
            <a:r>
              <a:rPr lang="zh-CN" altLang="en-US" dirty="0"/>
              <a:t>主要是圆极化</a:t>
            </a:r>
            <a:endParaRPr lang="en-US" dirty="0"/>
          </a:p>
        </p:txBody>
      </p:sp>
      <p:sp>
        <p:nvSpPr>
          <p:cNvPr id="17" name="TextBox 16">
            <a:extLst>
              <a:ext uri="{FF2B5EF4-FFF2-40B4-BE49-F238E27FC236}">
                <a16:creationId xmlns:a16="http://schemas.microsoft.com/office/drawing/2014/main" id="{26CD72E5-1B32-41B7-8D11-CC526FD1E8A8}"/>
              </a:ext>
            </a:extLst>
          </p:cNvPr>
          <p:cNvSpPr txBox="1"/>
          <p:nvPr/>
        </p:nvSpPr>
        <p:spPr>
          <a:xfrm>
            <a:off x="847285" y="5112007"/>
            <a:ext cx="7600429" cy="880369"/>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t>挑选合适的结构进行优化是智能表面的重要课题，若</a:t>
            </a:r>
            <a:r>
              <a:rPr lang="en-US" altLang="zh-CN" dirty="0"/>
              <a:t>passive</a:t>
            </a:r>
            <a:r>
              <a:rPr lang="zh-CN" altLang="en-US" dirty="0"/>
              <a:t>已经不好，那么</a:t>
            </a:r>
            <a:r>
              <a:rPr lang="en-US" altLang="zh-CN" dirty="0"/>
              <a:t>active </a:t>
            </a:r>
            <a:r>
              <a:rPr lang="zh-CN" altLang="en-US" dirty="0"/>
              <a:t>只会更糟糕。</a:t>
            </a:r>
            <a:endParaRPr lang="en-US" dirty="0"/>
          </a:p>
        </p:txBody>
      </p:sp>
    </p:spTree>
    <p:extLst>
      <p:ext uri="{BB962C8B-B14F-4D97-AF65-F5344CB8AC3E}">
        <p14:creationId xmlns:p14="http://schemas.microsoft.com/office/powerpoint/2010/main" val="6265010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3278F8DE-C98B-4623-8C00-DBD735513EA8}"/>
              </a:ext>
            </a:extLst>
          </p:cNvPr>
          <p:cNvCxnSpPr/>
          <p:nvPr/>
        </p:nvCxnSpPr>
        <p:spPr>
          <a:xfrm>
            <a:off x="847285"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A2128C57-5051-43D7-8CC1-17B19407100C}"/>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静态单元的分类</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6" name="Rectangle 5">
            <a:extLst>
              <a:ext uri="{FF2B5EF4-FFF2-40B4-BE49-F238E27FC236}">
                <a16:creationId xmlns:a16="http://schemas.microsoft.com/office/drawing/2014/main" id="{06994303-62AC-479C-8808-3EA3EAC29770}"/>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7" name="TextBox 6">
            <a:extLst>
              <a:ext uri="{FF2B5EF4-FFF2-40B4-BE49-F238E27FC236}">
                <a16:creationId xmlns:a16="http://schemas.microsoft.com/office/drawing/2014/main" id="{1A03896B-D018-43B1-AB26-E338C4212A78}"/>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7</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sp>
        <p:nvSpPr>
          <p:cNvPr id="8" name="Rectangle 28">
            <a:extLst>
              <a:ext uri="{FF2B5EF4-FFF2-40B4-BE49-F238E27FC236}">
                <a16:creationId xmlns:a16="http://schemas.microsoft.com/office/drawing/2014/main" id="{E806F89B-C1C5-4039-8BDB-509B2D27A09A}"/>
              </a:ext>
            </a:extLst>
          </p:cNvPr>
          <p:cNvSpPr/>
          <p:nvPr/>
        </p:nvSpPr>
        <p:spPr>
          <a:xfrm>
            <a:off x="847287" y="2159033"/>
            <a:ext cx="4991451" cy="2980960"/>
          </a:xfrm>
          <a:prstGeom prst="rect">
            <a:avLst/>
          </a:prstGeom>
          <a:ln w="28575">
            <a:solidFill>
              <a:schemeClr val="tx1"/>
            </a:solidFill>
            <a:miter lim="400000"/>
          </a:ln>
        </p:spPr>
        <p:txBody>
          <a:bodyPr lIns="22860" rIns="22860" anchor="ctr"/>
          <a:lstStyle/>
          <a:p>
            <a:pPr defTabSz="914217">
              <a:defRPr sz="3600" b="0">
                <a:solidFill>
                  <a:srgbClr val="FFFFFF"/>
                </a:solidFill>
                <a:latin typeface="Segoe UI"/>
                <a:ea typeface="Segoe UI"/>
                <a:cs typeface="Segoe UI"/>
                <a:sym typeface="Segoe UI"/>
              </a:defRPr>
            </a:pPr>
            <a:endParaRPr>
              <a:latin typeface="Noto Sans CJK SC Light" panose="020B0300000000000000" pitchFamily="34" charset="-128"/>
              <a:ea typeface="Noto Sans CJK SC Light" panose="020B0300000000000000" pitchFamily="34" charset="-128"/>
            </a:endParaRPr>
          </a:p>
        </p:txBody>
      </p:sp>
      <p:sp>
        <p:nvSpPr>
          <p:cNvPr id="9" name="TextBox 7">
            <a:extLst>
              <a:ext uri="{FF2B5EF4-FFF2-40B4-BE49-F238E27FC236}">
                <a16:creationId xmlns:a16="http://schemas.microsoft.com/office/drawing/2014/main" id="{27178BCF-FFC6-4AFD-BB99-6FDC8435E847}"/>
              </a:ext>
            </a:extLst>
          </p:cNvPr>
          <p:cNvSpPr txBox="1"/>
          <p:nvPr/>
        </p:nvSpPr>
        <p:spPr>
          <a:xfrm>
            <a:off x="847285" y="2159031"/>
            <a:ext cx="4991453" cy="286717"/>
          </a:xfrm>
          <a:prstGeom prst="rect">
            <a:avLst/>
          </a:prstGeom>
          <a:solidFill>
            <a:srgbClr val="002965"/>
          </a:solidFill>
          <a:ln>
            <a:no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algn="ctr">
              <a:defRPr b="1">
                <a:solidFill>
                  <a:schemeClr val="bg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zh-CN" altLang="en-US" dirty="0"/>
              <a:t>惠更斯表面型</a:t>
            </a:r>
            <a:endParaRPr lang="en-US" altLang="zh-CN" dirty="0"/>
          </a:p>
        </p:txBody>
      </p:sp>
      <p:pic>
        <p:nvPicPr>
          <p:cNvPr id="13" name="Picture 12">
            <a:extLst>
              <a:ext uri="{FF2B5EF4-FFF2-40B4-BE49-F238E27FC236}">
                <a16:creationId xmlns:a16="http://schemas.microsoft.com/office/drawing/2014/main" id="{3573B4F2-6F53-47E6-9ABD-70092A245108}"/>
              </a:ext>
            </a:extLst>
          </p:cNvPr>
          <p:cNvPicPr>
            <a:picLocks noChangeAspect="1"/>
          </p:cNvPicPr>
          <p:nvPr/>
        </p:nvPicPr>
        <p:blipFill>
          <a:blip r:embed="rId2"/>
          <a:stretch>
            <a:fillRect/>
          </a:stretch>
        </p:blipFill>
        <p:spPr>
          <a:xfrm>
            <a:off x="1137889" y="2965072"/>
            <a:ext cx="4222678" cy="1721092"/>
          </a:xfrm>
          <a:prstGeom prst="rect">
            <a:avLst/>
          </a:prstGeom>
        </p:spPr>
      </p:pic>
      <p:sp>
        <p:nvSpPr>
          <p:cNvPr id="15" name="TextBox 14">
            <a:extLst>
              <a:ext uri="{FF2B5EF4-FFF2-40B4-BE49-F238E27FC236}">
                <a16:creationId xmlns:a16="http://schemas.microsoft.com/office/drawing/2014/main" id="{8505939B-2720-4858-812D-28F52171E164}"/>
              </a:ext>
            </a:extLst>
          </p:cNvPr>
          <p:cNvSpPr txBox="1"/>
          <p:nvPr/>
        </p:nvSpPr>
        <p:spPr>
          <a:xfrm>
            <a:off x="877054" y="6050192"/>
            <a:ext cx="7818540" cy="461665"/>
          </a:xfrm>
          <a:prstGeom prst="rect">
            <a:avLst/>
          </a:prstGeom>
          <a:noFill/>
        </p:spPr>
        <p:txBody>
          <a:bodyPr wrap="square">
            <a:spAutoFit/>
          </a:bodyPr>
          <a:lstStyle>
            <a:defPPr>
              <a:defRPr lang="en-US"/>
            </a:defPPr>
            <a:lvl1pPr>
              <a:defRPr sz="1200" b="0" i="0">
                <a:solidFill>
                  <a:srgbClr val="333333"/>
                </a:solidFill>
                <a:effectLst/>
                <a:latin typeface="Arial" panose="020B0604020202020204" pitchFamily="34" charset="0"/>
              </a:defRPr>
            </a:lvl1pPr>
          </a:lstStyle>
          <a:p>
            <a:r>
              <a:rPr lang="en-US" dirty="0"/>
              <a:t>Wan, Xiang, et al. "Independent modulations of the transmission amplitudes and phases by using Huygens </a:t>
            </a:r>
            <a:r>
              <a:rPr lang="en-US" dirty="0" err="1"/>
              <a:t>metasurfaces</a:t>
            </a:r>
            <a:r>
              <a:rPr lang="en-US" dirty="0"/>
              <a:t>." Scientific reports 6.1 (2016): 1-7.</a:t>
            </a:r>
          </a:p>
        </p:txBody>
      </p:sp>
      <p:sp>
        <p:nvSpPr>
          <p:cNvPr id="16" name="TextBox 15">
            <a:extLst>
              <a:ext uri="{FF2B5EF4-FFF2-40B4-BE49-F238E27FC236}">
                <a16:creationId xmlns:a16="http://schemas.microsoft.com/office/drawing/2014/main" id="{D2DD4E37-6E1F-43E5-932B-A1F3B1B88A04}"/>
              </a:ext>
            </a:extLst>
          </p:cNvPr>
          <p:cNvSpPr txBox="1"/>
          <p:nvPr/>
        </p:nvSpPr>
        <p:spPr>
          <a:xfrm>
            <a:off x="6092504" y="2419084"/>
            <a:ext cx="2833381" cy="880947"/>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t>低频率效率较高</a:t>
            </a:r>
            <a:endParaRPr lang="en-US" altLang="zh-CN" dirty="0"/>
          </a:p>
          <a:p>
            <a:pPr marL="285750" indent="-285750">
              <a:lnSpc>
                <a:spcPct val="150000"/>
              </a:lnSpc>
              <a:buFont typeface="Arial" panose="020B0604020202020204" pitchFamily="34" charset="0"/>
              <a:buChar char="•"/>
            </a:pPr>
            <a:r>
              <a:rPr lang="zh-CN" altLang="en-US" dirty="0"/>
              <a:t>需要多层材料制成</a:t>
            </a:r>
            <a:endParaRPr lang="en-US" dirty="0"/>
          </a:p>
        </p:txBody>
      </p:sp>
    </p:spTree>
    <p:extLst>
      <p:ext uri="{BB962C8B-B14F-4D97-AF65-F5344CB8AC3E}">
        <p14:creationId xmlns:p14="http://schemas.microsoft.com/office/powerpoint/2010/main" val="8046268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3">
            <a:extLst>
              <a:ext uri="{FF2B5EF4-FFF2-40B4-BE49-F238E27FC236}">
                <a16:creationId xmlns:a16="http://schemas.microsoft.com/office/drawing/2014/main" id="{5082666C-0487-4735-A12B-1F413F4D405D}"/>
              </a:ext>
            </a:extLst>
          </p:cNvPr>
          <p:cNvPicPr/>
          <p:nvPr/>
        </p:nvPicPr>
        <p:blipFill>
          <a:blip r:embed="rId2"/>
          <a:stretch>
            <a:fillRect/>
          </a:stretch>
        </p:blipFill>
        <p:spPr>
          <a:xfrm>
            <a:off x="838200" y="1562501"/>
            <a:ext cx="3246690" cy="2353980"/>
          </a:xfrm>
          <a:prstGeom prst="rect">
            <a:avLst/>
          </a:prstGeom>
        </p:spPr>
      </p:pic>
      <p:sp>
        <p:nvSpPr>
          <p:cNvPr id="7" name="文本框 7">
            <a:extLst>
              <a:ext uri="{FF2B5EF4-FFF2-40B4-BE49-F238E27FC236}">
                <a16:creationId xmlns:a16="http://schemas.microsoft.com/office/drawing/2014/main" id="{F9F3045F-02D4-472C-987F-6ADE22757A52}"/>
              </a:ext>
            </a:extLst>
          </p:cNvPr>
          <p:cNvSpPr txBox="1"/>
          <p:nvPr/>
        </p:nvSpPr>
        <p:spPr>
          <a:xfrm>
            <a:off x="733448" y="4625346"/>
            <a:ext cx="8217605" cy="1711944"/>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t>最为基础的</a:t>
            </a:r>
            <a:r>
              <a:rPr lang="en-US" altLang="zh-CN" dirty="0"/>
              <a:t>C</a:t>
            </a:r>
            <a:r>
              <a:rPr lang="zh-CN" altLang="en-US" dirty="0"/>
              <a:t>环实现对于相位与幅度的分别控制，相应的工作很多。</a:t>
            </a:r>
            <a:endParaRPr lang="en-US" altLang="zh-CN" dirty="0"/>
          </a:p>
          <a:p>
            <a:pPr marL="285750" indent="-285750">
              <a:lnSpc>
                <a:spcPct val="150000"/>
              </a:lnSpc>
              <a:buFont typeface="Arial" panose="020B0604020202020204" pitchFamily="34" charset="0"/>
              <a:buChar char="•"/>
            </a:pPr>
            <a:r>
              <a:rPr lang="zh-CN" altLang="en-US" dirty="0"/>
              <a:t>但缺点也很明显，一旦制造完毕，散射模式是固定的，或许可以做成拼装的，但也只能做低频的。好处是制造便捷，便宜，设计起来容易，不需要再外接控制系统（简单）。用在目前的</a:t>
            </a:r>
            <a:r>
              <a:rPr lang="en-US" altLang="zh-CN" dirty="0"/>
              <a:t>5G</a:t>
            </a:r>
            <a:r>
              <a:rPr lang="zh-CN" altLang="en-US" dirty="0"/>
              <a:t>频段应该是可行的，但是尺寸太大</a:t>
            </a:r>
          </a:p>
        </p:txBody>
      </p:sp>
      <p:pic>
        <p:nvPicPr>
          <p:cNvPr id="8" name="图片 8">
            <a:extLst>
              <a:ext uri="{FF2B5EF4-FFF2-40B4-BE49-F238E27FC236}">
                <a16:creationId xmlns:a16="http://schemas.microsoft.com/office/drawing/2014/main" id="{296F0968-A02A-4575-94C0-3447882C29D7}"/>
              </a:ext>
            </a:extLst>
          </p:cNvPr>
          <p:cNvPicPr/>
          <p:nvPr/>
        </p:nvPicPr>
        <p:blipFill>
          <a:blip r:embed="rId3"/>
          <a:stretch>
            <a:fillRect/>
          </a:stretch>
        </p:blipFill>
        <p:spPr>
          <a:xfrm>
            <a:off x="4455349" y="1844901"/>
            <a:ext cx="3728991" cy="1738312"/>
          </a:xfrm>
          <a:prstGeom prst="rect">
            <a:avLst/>
          </a:prstGeom>
        </p:spPr>
      </p:pic>
      <p:cxnSp>
        <p:nvCxnSpPr>
          <p:cNvPr id="9" name="Straight Connector 8">
            <a:extLst>
              <a:ext uri="{FF2B5EF4-FFF2-40B4-BE49-F238E27FC236}">
                <a16:creationId xmlns:a16="http://schemas.microsoft.com/office/drawing/2014/main" id="{4990F0AB-7F70-4364-A4A4-54F86F14E738}"/>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2E92813-CEA1-47CE-A450-168DC3B31C89}"/>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单元的设计</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sp>
        <p:nvSpPr>
          <p:cNvPr id="11" name="Rectangle 10">
            <a:extLst>
              <a:ext uri="{FF2B5EF4-FFF2-40B4-BE49-F238E27FC236}">
                <a16:creationId xmlns:a16="http://schemas.microsoft.com/office/drawing/2014/main" id="{28507EF3-3813-4D4B-B20F-201CEFDCD5D6}"/>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12" name="TextBox 11">
            <a:extLst>
              <a:ext uri="{FF2B5EF4-FFF2-40B4-BE49-F238E27FC236}">
                <a16:creationId xmlns:a16="http://schemas.microsoft.com/office/drawing/2014/main" id="{E355C6CA-64C8-4F5D-A7C4-89E38BE5773B}"/>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8</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cxnSp>
        <p:nvCxnSpPr>
          <p:cNvPr id="13" name="Straight Connector 12">
            <a:extLst>
              <a:ext uri="{FF2B5EF4-FFF2-40B4-BE49-F238E27FC236}">
                <a16:creationId xmlns:a16="http://schemas.microsoft.com/office/drawing/2014/main" id="{4EB82EE0-F200-450B-812C-1E61F8C2024E}"/>
              </a:ext>
            </a:extLst>
          </p:cNvPr>
          <p:cNvCxnSpPr/>
          <p:nvPr/>
        </p:nvCxnSpPr>
        <p:spPr>
          <a:xfrm>
            <a:off x="847288" y="4588771"/>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29005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DBADA46-1781-48CB-979C-74471C18CCFE}"/>
              </a:ext>
            </a:extLst>
          </p:cNvPr>
          <p:cNvSpPr/>
          <p:nvPr/>
        </p:nvSpPr>
        <p:spPr>
          <a:xfrm>
            <a:off x="0" y="6519863"/>
            <a:ext cx="9144001" cy="381699"/>
          </a:xfrm>
          <a:prstGeom prst="rect">
            <a:avLst/>
          </a:prstGeom>
          <a:solidFill>
            <a:srgbClr val="00296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accent3">
                  <a:lumMod val="75000"/>
                </a:schemeClr>
              </a:solidFill>
            </a:endParaRPr>
          </a:p>
        </p:txBody>
      </p:sp>
      <p:sp>
        <p:nvSpPr>
          <p:cNvPr id="5" name="TextBox 4">
            <a:extLst>
              <a:ext uri="{FF2B5EF4-FFF2-40B4-BE49-F238E27FC236}">
                <a16:creationId xmlns:a16="http://schemas.microsoft.com/office/drawing/2014/main" id="{0805CBD1-879E-4E31-AD80-79D53165072D}"/>
              </a:ext>
            </a:extLst>
          </p:cNvPr>
          <p:cNvSpPr txBox="1"/>
          <p:nvPr/>
        </p:nvSpPr>
        <p:spPr>
          <a:xfrm>
            <a:off x="8531604" y="6535874"/>
            <a:ext cx="612395" cy="369332"/>
          </a:xfrm>
          <a:prstGeom prst="rect">
            <a:avLst/>
          </a:prstGeom>
          <a:noFill/>
        </p:spPr>
        <p:txBody>
          <a:bodyPr wrap="square">
            <a:spAutoFit/>
          </a:bodyPr>
          <a:lstStyle/>
          <a:p>
            <a:pPr algn="ctr"/>
            <a:fld id="{9BADB3EE-0631-4E10-A8F8-CE7500A3FD10}" type="slidenum">
              <a:rPr lang="en-US">
                <a:solidFill>
                  <a:schemeClr val="bg1"/>
                </a:solidFill>
                <a:latin typeface="Noto Sans CJK JP Black" panose="020B0A00000000000000" pitchFamily="34" charset="-128"/>
                <a:ea typeface="Noto Sans CJK JP Black" panose="020B0A00000000000000" pitchFamily="34" charset="-128"/>
              </a:rPr>
              <a:pPr algn="ctr"/>
              <a:t>9</a:t>
            </a:fld>
            <a:endParaRPr lang="en-US" dirty="0">
              <a:solidFill>
                <a:schemeClr val="bg1"/>
              </a:solidFill>
              <a:latin typeface="Noto Sans CJK JP Black" panose="020B0A00000000000000" pitchFamily="34" charset="-128"/>
              <a:ea typeface="Noto Sans CJK JP Black" panose="020B0A00000000000000" pitchFamily="34" charset="-128"/>
            </a:endParaRPr>
          </a:p>
        </p:txBody>
      </p:sp>
      <p:pic>
        <p:nvPicPr>
          <p:cNvPr id="6" name="图片 3">
            <a:extLst>
              <a:ext uri="{FF2B5EF4-FFF2-40B4-BE49-F238E27FC236}">
                <a16:creationId xmlns:a16="http://schemas.microsoft.com/office/drawing/2014/main" id="{A8E406DA-E1DA-4168-B83F-C8406DCBFED5}"/>
              </a:ext>
            </a:extLst>
          </p:cNvPr>
          <p:cNvPicPr/>
          <p:nvPr/>
        </p:nvPicPr>
        <p:blipFill>
          <a:blip r:embed="rId2"/>
          <a:stretch>
            <a:fillRect/>
          </a:stretch>
        </p:blipFill>
        <p:spPr>
          <a:xfrm>
            <a:off x="733448" y="1964198"/>
            <a:ext cx="3273158" cy="1756314"/>
          </a:xfrm>
          <a:prstGeom prst="rect">
            <a:avLst/>
          </a:prstGeom>
        </p:spPr>
      </p:pic>
      <p:pic>
        <p:nvPicPr>
          <p:cNvPr id="7" name="图片 4">
            <a:extLst>
              <a:ext uri="{FF2B5EF4-FFF2-40B4-BE49-F238E27FC236}">
                <a16:creationId xmlns:a16="http://schemas.microsoft.com/office/drawing/2014/main" id="{F1BF21C8-8D48-4E70-8290-F121207C144D}"/>
              </a:ext>
            </a:extLst>
          </p:cNvPr>
          <p:cNvPicPr/>
          <p:nvPr/>
        </p:nvPicPr>
        <p:blipFill>
          <a:blip r:embed="rId3"/>
          <a:stretch>
            <a:fillRect/>
          </a:stretch>
        </p:blipFill>
        <p:spPr>
          <a:xfrm>
            <a:off x="5137396" y="1964198"/>
            <a:ext cx="3001917" cy="1736140"/>
          </a:xfrm>
          <a:prstGeom prst="rect">
            <a:avLst/>
          </a:prstGeom>
        </p:spPr>
      </p:pic>
      <p:sp>
        <p:nvSpPr>
          <p:cNvPr id="9" name="文本框 6">
            <a:extLst>
              <a:ext uri="{FF2B5EF4-FFF2-40B4-BE49-F238E27FC236}">
                <a16:creationId xmlns:a16="http://schemas.microsoft.com/office/drawing/2014/main" id="{44B1AC9D-3A22-45FA-8A43-B5AD01245E14}"/>
              </a:ext>
            </a:extLst>
          </p:cNvPr>
          <p:cNvSpPr txBox="1"/>
          <p:nvPr/>
        </p:nvSpPr>
        <p:spPr>
          <a:xfrm>
            <a:off x="640453" y="4173526"/>
            <a:ext cx="7731760" cy="2127442"/>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dirty="0"/>
              <a:t>主要关注点在于如何设计开关才能获得需要的几种不同的状态（幅度和相位的改变）。之后用</a:t>
            </a:r>
            <a:r>
              <a:rPr lang="en-US" altLang="zh-CN" dirty="0"/>
              <a:t>FPGA</a:t>
            </a:r>
            <a:r>
              <a:rPr lang="zh-CN" altLang="en-US" dirty="0"/>
              <a:t>可以很轻松地用二进制编码整个超表面。</a:t>
            </a:r>
            <a:endParaRPr lang="en-US" altLang="zh-CN" dirty="0"/>
          </a:p>
          <a:p>
            <a:pPr marL="285750" indent="-285750">
              <a:lnSpc>
                <a:spcPct val="150000"/>
              </a:lnSpc>
              <a:buFont typeface="Arial" panose="020B0604020202020204" pitchFamily="34" charset="0"/>
              <a:buChar char="•"/>
            </a:pPr>
            <a:r>
              <a:rPr lang="zh-CN" altLang="en-US" dirty="0"/>
              <a:t>优缺点和</a:t>
            </a:r>
            <a:r>
              <a:rPr lang="en-US" altLang="zh-CN" dirty="0"/>
              <a:t>passive</a:t>
            </a:r>
            <a:r>
              <a:rPr lang="zh-CN" altLang="en-US" dirty="0"/>
              <a:t>相反。设计与制造困难，但设计出来后远比</a:t>
            </a:r>
            <a:r>
              <a:rPr lang="en-US" altLang="zh-CN" dirty="0"/>
              <a:t>passive</a:t>
            </a:r>
            <a:r>
              <a:rPr lang="zh-CN" altLang="en-US" dirty="0"/>
              <a:t>灵活，可以真正实现对于电磁波的任意控制，并在此基础上可以引入第四个变量</a:t>
            </a:r>
            <a:r>
              <a:rPr lang="en-US" altLang="zh-CN" dirty="0"/>
              <a:t>-</a:t>
            </a:r>
            <a:r>
              <a:rPr lang="zh-CN" altLang="en-US" dirty="0"/>
              <a:t>时间，实现更多，更有趣的功能和应用。</a:t>
            </a:r>
          </a:p>
        </p:txBody>
      </p:sp>
      <p:cxnSp>
        <p:nvCxnSpPr>
          <p:cNvPr id="10" name="Straight Connector 9">
            <a:extLst>
              <a:ext uri="{FF2B5EF4-FFF2-40B4-BE49-F238E27FC236}">
                <a16:creationId xmlns:a16="http://schemas.microsoft.com/office/drawing/2014/main" id="{C1F57111-F760-46E1-A89E-5D57FB5AC776}"/>
              </a:ext>
            </a:extLst>
          </p:cNvPr>
          <p:cNvCxnSpPr/>
          <p:nvPr/>
        </p:nvCxnSpPr>
        <p:spPr>
          <a:xfrm>
            <a:off x="847289" y="147807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6043179-EACE-4B2A-8861-36C59C9CFB52}"/>
              </a:ext>
            </a:extLst>
          </p:cNvPr>
          <p:cNvSpPr txBox="1"/>
          <p:nvPr/>
        </p:nvSpPr>
        <p:spPr>
          <a:xfrm>
            <a:off x="733448" y="658466"/>
            <a:ext cx="8105752" cy="715709"/>
          </a:xfrm>
          <a:prstGeom prst="rect">
            <a:avLst/>
          </a:prstGeom>
          <a:noFill/>
        </p:spPr>
        <p:txBody>
          <a:bodyPr wrap="square" rtlCol="0">
            <a:spAutoFit/>
          </a:bodyPr>
          <a:lstStyle/>
          <a:p>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可调 </a:t>
            </a:r>
            <a:r>
              <a:rPr lang="en-US" altLang="zh-CN"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(active) </a:t>
            </a:r>
            <a:r>
              <a:rPr lang="zh-CN" altLang="en-US"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rPr>
              <a:t>单元的设计</a:t>
            </a:r>
            <a:endParaRPr lang="id-ID" sz="4051" b="1" spc="-113" dirty="0">
              <a:solidFill>
                <a:schemeClr val="tx1">
                  <a:lumMod val="75000"/>
                  <a:lumOff val="25000"/>
                </a:schemeClr>
              </a:solidFill>
              <a:latin typeface="等线" panose="02010600030101010101" pitchFamily="2" charset="-122"/>
              <a:ea typeface="等线" panose="02010600030101010101" pitchFamily="2" charset="-122"/>
              <a:cs typeface="Times New Roman" panose="02020603050405020304" pitchFamily="18" charset="0"/>
            </a:endParaRPr>
          </a:p>
        </p:txBody>
      </p:sp>
      <p:cxnSp>
        <p:nvCxnSpPr>
          <p:cNvPr id="12" name="Straight Connector 11">
            <a:extLst>
              <a:ext uri="{FF2B5EF4-FFF2-40B4-BE49-F238E27FC236}">
                <a16:creationId xmlns:a16="http://schemas.microsoft.com/office/drawing/2014/main" id="{3D45017F-08C4-49E5-993A-C31959D859DB}"/>
              </a:ext>
            </a:extLst>
          </p:cNvPr>
          <p:cNvCxnSpPr/>
          <p:nvPr/>
        </p:nvCxnSpPr>
        <p:spPr>
          <a:xfrm>
            <a:off x="838900" y="4173526"/>
            <a:ext cx="1090569" cy="0"/>
          </a:xfrm>
          <a:prstGeom prst="line">
            <a:avLst/>
          </a:prstGeom>
          <a:ln w="50800">
            <a:solidFill>
              <a:schemeClr val="accent1">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728835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833</TotalTime>
  <Words>2510</Words>
  <Application>Microsoft Office PowerPoint</Application>
  <PresentationFormat>On-screen Show (4:3)</PresentationFormat>
  <Paragraphs>232</Paragraphs>
  <Slides>27</Slides>
  <Notes>1</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27</vt:i4>
      </vt:variant>
    </vt:vector>
  </HeadingPairs>
  <TitlesOfParts>
    <vt:vector size="38" baseType="lpstr">
      <vt:lpstr>Montserrat</vt:lpstr>
      <vt:lpstr>Noto Sans CJK JP Black</vt:lpstr>
      <vt:lpstr>Noto Sans CJK SC Light</vt:lpstr>
      <vt:lpstr>TimesNewRoman</vt:lpstr>
      <vt:lpstr>等线</vt:lpstr>
      <vt:lpstr>Arial</vt:lpstr>
      <vt:lpstr>Calibri</vt:lpstr>
      <vt:lpstr>Calibri Light</vt:lpstr>
      <vt:lpstr>Cambria Math</vt:lpstr>
      <vt:lpstr>Segoe UI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Xuyang Lu</dc:creator>
  <cp:lastModifiedBy>Xuyang Lu</cp:lastModifiedBy>
  <cp:revision>34</cp:revision>
  <dcterms:created xsi:type="dcterms:W3CDTF">2021-07-04T08:46:58Z</dcterms:created>
  <dcterms:modified xsi:type="dcterms:W3CDTF">2021-07-05T15:47:01Z</dcterms:modified>
</cp:coreProperties>
</file>

<file path=docProps/thumbnail.jpeg>
</file>